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3" r:id="rId4"/>
    <p:sldId id="275" r:id="rId5"/>
    <p:sldId id="276" r:id="rId6"/>
    <p:sldId id="270" r:id="rId7"/>
    <p:sldId id="277" r:id="rId8"/>
    <p:sldId id="273" r:id="rId9"/>
    <p:sldId id="278" r:id="rId10"/>
    <p:sldId id="271" r:id="rId11"/>
    <p:sldId id="27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86E"/>
    <a:srgbClr val="ABDAE5"/>
    <a:srgbClr val="2CAC8C"/>
    <a:srgbClr val="BD5C54"/>
    <a:srgbClr val="0B211B"/>
    <a:srgbClr val="38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3"/>
    <p:restoredTop sz="91810"/>
  </p:normalViewPr>
  <p:slideViewPr>
    <p:cSldViewPr snapToGrid="0" snapToObjects="1">
      <p:cViewPr varScale="1">
        <p:scale>
          <a:sx n="107" d="100"/>
          <a:sy n="107" d="100"/>
        </p:scale>
        <p:origin x="906" y="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D0E44D-4045-5949-B475-637F263ADD19}" type="doc">
      <dgm:prSet loTypeId="urn:microsoft.com/office/officeart/2005/8/layout/radial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2AAE45C-C736-5140-801E-13556974D299}">
      <dgm:prSet phldrT="[Текст]"/>
      <dgm:spPr/>
      <dgm:t>
        <a:bodyPr/>
        <a:lstStyle/>
        <a:p>
          <a:r>
            <a:rPr lang="ru-RU" dirty="0"/>
            <a:t>Проект</a:t>
          </a:r>
        </a:p>
        <a:p>
          <a:r>
            <a:rPr lang="ru-RU" dirty="0" err="1"/>
            <a:t>ШкИБ</a:t>
          </a:r>
          <a:endParaRPr lang="ru-RU" dirty="0"/>
        </a:p>
      </dgm:t>
    </dgm:pt>
    <dgm:pt modelId="{AD83B9F8-5098-5E4B-94C6-8AC41833CE27}" type="parTrans" cxnId="{45674CC1-484A-2D4B-8EFE-D8B8C2483E31}">
      <dgm:prSet/>
      <dgm:spPr/>
      <dgm:t>
        <a:bodyPr/>
        <a:lstStyle/>
        <a:p>
          <a:endParaRPr lang="ru-RU"/>
        </a:p>
      </dgm:t>
    </dgm:pt>
    <dgm:pt modelId="{D2EE92A0-34CC-B44A-B4AB-1566D8820C58}" type="sibTrans" cxnId="{45674CC1-484A-2D4B-8EFE-D8B8C2483E31}">
      <dgm:prSet/>
      <dgm:spPr/>
      <dgm:t>
        <a:bodyPr/>
        <a:lstStyle/>
        <a:p>
          <a:endParaRPr lang="ru-RU"/>
        </a:p>
      </dgm:t>
    </dgm:pt>
    <dgm:pt modelId="{14174357-7E67-1141-B401-D2AA1254F15A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Школьники</a:t>
          </a:r>
        </a:p>
        <a:p>
          <a:r>
            <a:rPr lang="ru-RU" dirty="0">
              <a:solidFill>
                <a:schemeClr val="tx1"/>
              </a:solidFill>
            </a:rPr>
            <a:t>Идеи</a:t>
          </a:r>
        </a:p>
        <a:p>
          <a:r>
            <a:rPr lang="ru-RU" dirty="0">
              <a:solidFill>
                <a:schemeClr val="tx1"/>
              </a:solidFill>
            </a:rPr>
            <a:t>Голоса</a:t>
          </a:r>
        </a:p>
        <a:p>
          <a:r>
            <a:rPr lang="ru-RU" dirty="0">
              <a:solidFill>
                <a:schemeClr val="tx1"/>
              </a:solidFill>
            </a:rPr>
            <a:t>Презентация</a:t>
          </a:r>
        </a:p>
        <a:p>
          <a:r>
            <a:rPr lang="ru-RU" dirty="0">
              <a:solidFill>
                <a:schemeClr val="tx1"/>
              </a:solidFill>
            </a:rPr>
            <a:t>реализация</a:t>
          </a:r>
        </a:p>
      </dgm:t>
    </dgm:pt>
    <dgm:pt modelId="{83671FC9-3256-DB44-BD46-8D2D67C9793B}" type="parTrans" cxnId="{61A36BDC-DB70-0146-A5C5-79B4E27F68BC}">
      <dgm:prSet/>
      <dgm:spPr/>
      <dgm:t>
        <a:bodyPr/>
        <a:lstStyle/>
        <a:p>
          <a:endParaRPr lang="ru-RU"/>
        </a:p>
      </dgm:t>
    </dgm:pt>
    <dgm:pt modelId="{BAD9F58B-0E1F-784C-998B-E3705F565BDB}" type="sibTrans" cxnId="{61A36BDC-DB70-0146-A5C5-79B4E27F68BC}">
      <dgm:prSet/>
      <dgm:spPr/>
      <dgm:t>
        <a:bodyPr/>
        <a:lstStyle/>
        <a:p>
          <a:endParaRPr lang="ru-RU"/>
        </a:p>
      </dgm:t>
    </dgm:pt>
    <dgm:pt modelId="{006FED07-B03A-6946-92F6-4BD05B8FCF8F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Педагоги:</a:t>
          </a:r>
        </a:p>
        <a:p>
          <a:r>
            <a:rPr lang="ru-RU" dirty="0">
              <a:solidFill>
                <a:schemeClr val="tx1"/>
              </a:solidFill>
            </a:rPr>
            <a:t>Ответственный за проект школы (1)</a:t>
          </a:r>
        </a:p>
        <a:p>
          <a:r>
            <a:rPr lang="ru-RU" dirty="0">
              <a:solidFill>
                <a:schemeClr val="tx1"/>
              </a:solidFill>
            </a:rPr>
            <a:t>Кураторы проектов</a:t>
          </a:r>
        </a:p>
        <a:p>
          <a:r>
            <a:rPr lang="ru-RU" dirty="0">
              <a:solidFill>
                <a:schemeClr val="tx1"/>
              </a:solidFill>
            </a:rPr>
            <a:t>менеджмент</a:t>
          </a:r>
        </a:p>
      </dgm:t>
    </dgm:pt>
    <dgm:pt modelId="{FB3361C7-6259-D747-84F2-DCE91174E4C8}" type="parTrans" cxnId="{09DCD02F-9CD4-654E-B6B5-001BDB8BDD0D}">
      <dgm:prSet/>
      <dgm:spPr/>
      <dgm:t>
        <a:bodyPr/>
        <a:lstStyle/>
        <a:p>
          <a:endParaRPr lang="ru-RU"/>
        </a:p>
      </dgm:t>
    </dgm:pt>
    <dgm:pt modelId="{B6270074-6E51-CA47-956B-738727BF4E20}" type="sibTrans" cxnId="{09DCD02F-9CD4-654E-B6B5-001BDB8BDD0D}">
      <dgm:prSet/>
      <dgm:spPr/>
      <dgm:t>
        <a:bodyPr/>
        <a:lstStyle/>
        <a:p>
          <a:endParaRPr lang="ru-RU"/>
        </a:p>
      </dgm:t>
    </dgm:pt>
    <dgm:pt modelId="{E1053943-D8C8-C046-A244-E04235CC33D4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Администрация</a:t>
          </a:r>
        </a:p>
        <a:p>
          <a:r>
            <a:rPr lang="ru-RU" dirty="0">
              <a:solidFill>
                <a:schemeClr val="tx1"/>
              </a:solidFill>
            </a:rPr>
            <a:t>Контроль</a:t>
          </a:r>
        </a:p>
        <a:p>
          <a:r>
            <a:rPr lang="ru-RU" dirty="0">
              <a:solidFill>
                <a:schemeClr val="tx1"/>
              </a:solidFill>
            </a:rPr>
            <a:t>медиация</a:t>
          </a:r>
        </a:p>
      </dgm:t>
    </dgm:pt>
    <dgm:pt modelId="{7A5C8C36-91FE-D34A-9D65-94D56D9164D7}" type="parTrans" cxnId="{46691B8F-2780-4E49-A6FC-2F7007242044}">
      <dgm:prSet/>
      <dgm:spPr/>
      <dgm:t>
        <a:bodyPr/>
        <a:lstStyle/>
        <a:p>
          <a:endParaRPr lang="ru-RU"/>
        </a:p>
      </dgm:t>
    </dgm:pt>
    <dgm:pt modelId="{E39AE98C-B9C0-0D4D-B77E-E3B00D061847}" type="sibTrans" cxnId="{46691B8F-2780-4E49-A6FC-2F7007242044}">
      <dgm:prSet/>
      <dgm:spPr/>
      <dgm:t>
        <a:bodyPr/>
        <a:lstStyle/>
        <a:p>
          <a:endParaRPr lang="ru-RU"/>
        </a:p>
      </dgm:t>
    </dgm:pt>
    <dgm:pt modelId="{48D54A28-A01D-2646-A4E0-0A838C9C59ED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Бухгалтерия</a:t>
          </a:r>
        </a:p>
        <a:p>
          <a:r>
            <a:rPr lang="ru-RU" dirty="0">
              <a:solidFill>
                <a:schemeClr val="tx1"/>
              </a:solidFill>
            </a:rPr>
            <a:t>заявка</a:t>
          </a:r>
        </a:p>
        <a:p>
          <a:r>
            <a:rPr lang="ru-RU" dirty="0">
              <a:solidFill>
                <a:schemeClr val="tx1"/>
              </a:solidFill>
            </a:rPr>
            <a:t>Бюджет</a:t>
          </a:r>
        </a:p>
        <a:p>
          <a:r>
            <a:rPr lang="ru-RU" dirty="0">
              <a:solidFill>
                <a:schemeClr val="tx1"/>
              </a:solidFill>
            </a:rPr>
            <a:t>отчет</a:t>
          </a:r>
        </a:p>
      </dgm:t>
    </dgm:pt>
    <dgm:pt modelId="{E1DC7178-1CC7-F04F-A9EE-44E4FDD072DB}" type="parTrans" cxnId="{C4481905-BB9A-BD44-9F11-5358A347448F}">
      <dgm:prSet/>
      <dgm:spPr/>
      <dgm:t>
        <a:bodyPr/>
        <a:lstStyle/>
        <a:p>
          <a:endParaRPr lang="ru-RU"/>
        </a:p>
      </dgm:t>
    </dgm:pt>
    <dgm:pt modelId="{08855897-557A-8A4C-8114-1F0836BF3681}" type="sibTrans" cxnId="{C4481905-BB9A-BD44-9F11-5358A347448F}">
      <dgm:prSet/>
      <dgm:spPr/>
      <dgm:t>
        <a:bodyPr/>
        <a:lstStyle/>
        <a:p>
          <a:endParaRPr lang="ru-RU"/>
        </a:p>
      </dgm:t>
    </dgm:pt>
    <dgm:pt modelId="{40BD6B9D-8AED-F04F-9C67-D8ECE337FEBC}" type="pres">
      <dgm:prSet presAssocID="{E8D0E44D-4045-5949-B475-637F263ADD1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A5EBA7-6294-C44D-A084-97F20EB528E5}" type="pres">
      <dgm:prSet presAssocID="{72AAE45C-C736-5140-801E-13556974D299}" presName="centerShape" presStyleLbl="node0" presStyleIdx="0" presStyleCnt="1"/>
      <dgm:spPr/>
      <dgm:t>
        <a:bodyPr/>
        <a:lstStyle/>
        <a:p>
          <a:endParaRPr lang="ru-RU"/>
        </a:p>
      </dgm:t>
    </dgm:pt>
    <dgm:pt modelId="{DC4DFEC1-DB4F-D24C-8125-F448D5C63644}" type="pres">
      <dgm:prSet presAssocID="{14174357-7E67-1141-B401-D2AA1254F15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F1E860-19E8-F84D-931A-A6D7FF0A43DF}" type="pres">
      <dgm:prSet presAssocID="{14174357-7E67-1141-B401-D2AA1254F15A}" presName="dummy" presStyleCnt="0"/>
      <dgm:spPr/>
    </dgm:pt>
    <dgm:pt modelId="{35053CC7-2914-7245-A13F-20603A15F2FC}" type="pres">
      <dgm:prSet presAssocID="{BAD9F58B-0E1F-784C-998B-E3705F565BD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3BC35F99-5FEA-314A-B85C-46A095871FA5}" type="pres">
      <dgm:prSet presAssocID="{006FED07-B03A-6946-92F6-4BD05B8FCF8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A8B44-B4DA-C946-A974-720674164D98}" type="pres">
      <dgm:prSet presAssocID="{006FED07-B03A-6946-92F6-4BD05B8FCF8F}" presName="dummy" presStyleCnt="0"/>
      <dgm:spPr/>
    </dgm:pt>
    <dgm:pt modelId="{70006D3C-5C69-F842-9C93-39FF3519D8E9}" type="pres">
      <dgm:prSet presAssocID="{B6270074-6E51-CA47-956B-738727BF4E20}" presName="sibTrans" presStyleLbl="sibTrans2D1" presStyleIdx="1" presStyleCnt="4"/>
      <dgm:spPr/>
      <dgm:t>
        <a:bodyPr/>
        <a:lstStyle/>
        <a:p>
          <a:endParaRPr lang="ru-RU"/>
        </a:p>
      </dgm:t>
    </dgm:pt>
    <dgm:pt modelId="{64DF9D65-E055-5B4B-B3A6-7D829DE739A0}" type="pres">
      <dgm:prSet presAssocID="{E1053943-D8C8-C046-A244-E04235CC33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9C21E-44A1-7646-AD22-6A3AF696D513}" type="pres">
      <dgm:prSet presAssocID="{E1053943-D8C8-C046-A244-E04235CC33D4}" presName="dummy" presStyleCnt="0"/>
      <dgm:spPr/>
    </dgm:pt>
    <dgm:pt modelId="{952F75AD-746A-D64B-BBFD-DA28EB13265F}" type="pres">
      <dgm:prSet presAssocID="{E39AE98C-B9C0-0D4D-B77E-E3B00D06184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B675DB46-EE6C-7D4B-B38A-7A6C21BBF056}" type="pres">
      <dgm:prSet presAssocID="{48D54A28-A01D-2646-A4E0-0A838C9C59E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FF3CB-93BA-3945-A72B-25A7CD11A6C1}" type="pres">
      <dgm:prSet presAssocID="{48D54A28-A01D-2646-A4E0-0A838C9C59ED}" presName="dummy" presStyleCnt="0"/>
      <dgm:spPr/>
    </dgm:pt>
    <dgm:pt modelId="{E0123C85-DDA3-4743-AAAE-154E8BCDABCE}" type="pres">
      <dgm:prSet presAssocID="{08855897-557A-8A4C-8114-1F0836BF3681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09DCD02F-9CD4-654E-B6B5-001BDB8BDD0D}" srcId="{72AAE45C-C736-5140-801E-13556974D299}" destId="{006FED07-B03A-6946-92F6-4BD05B8FCF8F}" srcOrd="1" destOrd="0" parTransId="{FB3361C7-6259-D747-84F2-DCE91174E4C8}" sibTransId="{B6270074-6E51-CA47-956B-738727BF4E20}"/>
    <dgm:cxn modelId="{2DD9E64B-8CBC-8944-8070-98AEC245F8F4}" type="presOf" srcId="{08855897-557A-8A4C-8114-1F0836BF3681}" destId="{E0123C85-DDA3-4743-AAAE-154E8BCDABCE}" srcOrd="0" destOrd="0" presId="urn:microsoft.com/office/officeart/2005/8/layout/radial6"/>
    <dgm:cxn modelId="{45674CC1-484A-2D4B-8EFE-D8B8C2483E31}" srcId="{E8D0E44D-4045-5949-B475-637F263ADD19}" destId="{72AAE45C-C736-5140-801E-13556974D299}" srcOrd="0" destOrd="0" parTransId="{AD83B9F8-5098-5E4B-94C6-8AC41833CE27}" sibTransId="{D2EE92A0-34CC-B44A-B4AB-1566D8820C58}"/>
    <dgm:cxn modelId="{46677E33-1B67-084F-A2D5-09DC537BE59B}" type="presOf" srcId="{BAD9F58B-0E1F-784C-998B-E3705F565BDB}" destId="{35053CC7-2914-7245-A13F-20603A15F2FC}" srcOrd="0" destOrd="0" presId="urn:microsoft.com/office/officeart/2005/8/layout/radial6"/>
    <dgm:cxn modelId="{38B99149-31FD-4141-96B9-F88775772E79}" type="presOf" srcId="{006FED07-B03A-6946-92F6-4BD05B8FCF8F}" destId="{3BC35F99-5FEA-314A-B85C-46A095871FA5}" srcOrd="0" destOrd="0" presId="urn:microsoft.com/office/officeart/2005/8/layout/radial6"/>
    <dgm:cxn modelId="{A266E3DE-C231-AB4F-9C00-B5505E5701F9}" type="presOf" srcId="{B6270074-6E51-CA47-956B-738727BF4E20}" destId="{70006D3C-5C69-F842-9C93-39FF3519D8E9}" srcOrd="0" destOrd="0" presId="urn:microsoft.com/office/officeart/2005/8/layout/radial6"/>
    <dgm:cxn modelId="{113BFCC6-CC07-7348-ADE4-A436F5E09AE2}" type="presOf" srcId="{E8D0E44D-4045-5949-B475-637F263ADD19}" destId="{40BD6B9D-8AED-F04F-9C67-D8ECE337FEBC}" srcOrd="0" destOrd="0" presId="urn:microsoft.com/office/officeart/2005/8/layout/radial6"/>
    <dgm:cxn modelId="{D5B539E2-481D-1D48-9C97-A75612BF4C9B}" type="presOf" srcId="{48D54A28-A01D-2646-A4E0-0A838C9C59ED}" destId="{B675DB46-EE6C-7D4B-B38A-7A6C21BBF056}" srcOrd="0" destOrd="0" presId="urn:microsoft.com/office/officeart/2005/8/layout/radial6"/>
    <dgm:cxn modelId="{9B452CF7-607F-2244-B3A1-EA94E075C0FC}" type="presOf" srcId="{14174357-7E67-1141-B401-D2AA1254F15A}" destId="{DC4DFEC1-DB4F-D24C-8125-F448D5C63644}" srcOrd="0" destOrd="0" presId="urn:microsoft.com/office/officeart/2005/8/layout/radial6"/>
    <dgm:cxn modelId="{46691B8F-2780-4E49-A6FC-2F7007242044}" srcId="{72AAE45C-C736-5140-801E-13556974D299}" destId="{E1053943-D8C8-C046-A244-E04235CC33D4}" srcOrd="2" destOrd="0" parTransId="{7A5C8C36-91FE-D34A-9D65-94D56D9164D7}" sibTransId="{E39AE98C-B9C0-0D4D-B77E-E3B00D061847}"/>
    <dgm:cxn modelId="{00BE3D91-06A2-D34B-B735-9659C1F94417}" type="presOf" srcId="{E39AE98C-B9C0-0D4D-B77E-E3B00D061847}" destId="{952F75AD-746A-D64B-BBFD-DA28EB13265F}" srcOrd="0" destOrd="0" presId="urn:microsoft.com/office/officeart/2005/8/layout/radial6"/>
    <dgm:cxn modelId="{03717CB3-21E3-974D-952A-402572A5E765}" type="presOf" srcId="{E1053943-D8C8-C046-A244-E04235CC33D4}" destId="{64DF9D65-E055-5B4B-B3A6-7D829DE739A0}" srcOrd="0" destOrd="0" presId="urn:microsoft.com/office/officeart/2005/8/layout/radial6"/>
    <dgm:cxn modelId="{E9E51619-4481-9D41-BBCB-6907527336C9}" type="presOf" srcId="{72AAE45C-C736-5140-801E-13556974D299}" destId="{A8A5EBA7-6294-C44D-A084-97F20EB528E5}" srcOrd="0" destOrd="0" presId="urn:microsoft.com/office/officeart/2005/8/layout/radial6"/>
    <dgm:cxn modelId="{61A36BDC-DB70-0146-A5C5-79B4E27F68BC}" srcId="{72AAE45C-C736-5140-801E-13556974D299}" destId="{14174357-7E67-1141-B401-D2AA1254F15A}" srcOrd="0" destOrd="0" parTransId="{83671FC9-3256-DB44-BD46-8D2D67C9793B}" sibTransId="{BAD9F58B-0E1F-784C-998B-E3705F565BDB}"/>
    <dgm:cxn modelId="{C4481905-BB9A-BD44-9F11-5358A347448F}" srcId="{72AAE45C-C736-5140-801E-13556974D299}" destId="{48D54A28-A01D-2646-A4E0-0A838C9C59ED}" srcOrd="3" destOrd="0" parTransId="{E1DC7178-1CC7-F04F-A9EE-44E4FDD072DB}" sibTransId="{08855897-557A-8A4C-8114-1F0836BF3681}"/>
    <dgm:cxn modelId="{E1657D10-0528-6140-BB30-2CF7ADF86F5D}" type="presParOf" srcId="{40BD6B9D-8AED-F04F-9C67-D8ECE337FEBC}" destId="{A8A5EBA7-6294-C44D-A084-97F20EB528E5}" srcOrd="0" destOrd="0" presId="urn:microsoft.com/office/officeart/2005/8/layout/radial6"/>
    <dgm:cxn modelId="{DCE5D676-3D38-7D4B-84EC-1BD7569BC605}" type="presParOf" srcId="{40BD6B9D-8AED-F04F-9C67-D8ECE337FEBC}" destId="{DC4DFEC1-DB4F-D24C-8125-F448D5C63644}" srcOrd="1" destOrd="0" presId="urn:microsoft.com/office/officeart/2005/8/layout/radial6"/>
    <dgm:cxn modelId="{D43DD393-F3DB-6040-BDF1-D014CD8D78C7}" type="presParOf" srcId="{40BD6B9D-8AED-F04F-9C67-D8ECE337FEBC}" destId="{F9F1E860-19E8-F84D-931A-A6D7FF0A43DF}" srcOrd="2" destOrd="0" presId="urn:microsoft.com/office/officeart/2005/8/layout/radial6"/>
    <dgm:cxn modelId="{0C510BE3-51DB-E543-9B06-E3FE3B49A854}" type="presParOf" srcId="{40BD6B9D-8AED-F04F-9C67-D8ECE337FEBC}" destId="{35053CC7-2914-7245-A13F-20603A15F2FC}" srcOrd="3" destOrd="0" presId="urn:microsoft.com/office/officeart/2005/8/layout/radial6"/>
    <dgm:cxn modelId="{32D74516-2AA4-8649-B4C4-0CD4D71843F2}" type="presParOf" srcId="{40BD6B9D-8AED-F04F-9C67-D8ECE337FEBC}" destId="{3BC35F99-5FEA-314A-B85C-46A095871FA5}" srcOrd="4" destOrd="0" presId="urn:microsoft.com/office/officeart/2005/8/layout/radial6"/>
    <dgm:cxn modelId="{AD0D9411-5074-A24C-9224-D25F7A14D4B5}" type="presParOf" srcId="{40BD6B9D-8AED-F04F-9C67-D8ECE337FEBC}" destId="{D02A8B44-B4DA-C946-A974-720674164D98}" srcOrd="5" destOrd="0" presId="urn:microsoft.com/office/officeart/2005/8/layout/radial6"/>
    <dgm:cxn modelId="{F1A36898-193A-B84B-89EE-FFC2AE2B7606}" type="presParOf" srcId="{40BD6B9D-8AED-F04F-9C67-D8ECE337FEBC}" destId="{70006D3C-5C69-F842-9C93-39FF3519D8E9}" srcOrd="6" destOrd="0" presId="urn:microsoft.com/office/officeart/2005/8/layout/radial6"/>
    <dgm:cxn modelId="{0BC95FF1-7853-AF4C-9CA4-99F95F5A7253}" type="presParOf" srcId="{40BD6B9D-8AED-F04F-9C67-D8ECE337FEBC}" destId="{64DF9D65-E055-5B4B-B3A6-7D829DE739A0}" srcOrd="7" destOrd="0" presId="urn:microsoft.com/office/officeart/2005/8/layout/radial6"/>
    <dgm:cxn modelId="{9CA6815D-193B-E845-9184-30F6BA9A5142}" type="presParOf" srcId="{40BD6B9D-8AED-F04F-9C67-D8ECE337FEBC}" destId="{BF59C21E-44A1-7646-AD22-6A3AF696D513}" srcOrd="8" destOrd="0" presId="urn:microsoft.com/office/officeart/2005/8/layout/radial6"/>
    <dgm:cxn modelId="{55CE519B-D208-4045-B176-9EDA2A39D048}" type="presParOf" srcId="{40BD6B9D-8AED-F04F-9C67-D8ECE337FEBC}" destId="{952F75AD-746A-D64B-BBFD-DA28EB13265F}" srcOrd="9" destOrd="0" presId="urn:microsoft.com/office/officeart/2005/8/layout/radial6"/>
    <dgm:cxn modelId="{9B54C333-1E8D-AF4C-8A20-B8388513205F}" type="presParOf" srcId="{40BD6B9D-8AED-F04F-9C67-D8ECE337FEBC}" destId="{B675DB46-EE6C-7D4B-B38A-7A6C21BBF056}" srcOrd="10" destOrd="0" presId="urn:microsoft.com/office/officeart/2005/8/layout/radial6"/>
    <dgm:cxn modelId="{316E498D-B970-FB4D-8B4D-9203BBFB7C47}" type="presParOf" srcId="{40BD6B9D-8AED-F04F-9C67-D8ECE337FEBC}" destId="{D69FF3CB-93BA-3945-A72B-25A7CD11A6C1}" srcOrd="11" destOrd="0" presId="urn:microsoft.com/office/officeart/2005/8/layout/radial6"/>
    <dgm:cxn modelId="{4643EA7D-105A-B549-9EE4-655BB0F6AAC5}" type="presParOf" srcId="{40BD6B9D-8AED-F04F-9C67-D8ECE337FEBC}" destId="{E0123C85-DDA3-4743-AAAE-154E8BCDABC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23C85-DDA3-4743-AAAE-154E8BCDABCE}">
      <dsp:nvSpPr>
        <dsp:cNvPr id="0" name=""/>
        <dsp:cNvSpPr/>
      </dsp:nvSpPr>
      <dsp:spPr>
        <a:xfrm>
          <a:off x="775486" y="361270"/>
          <a:ext cx="2417067" cy="2417067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2F75AD-746A-D64B-BBFD-DA28EB13265F}">
      <dsp:nvSpPr>
        <dsp:cNvPr id="0" name=""/>
        <dsp:cNvSpPr/>
      </dsp:nvSpPr>
      <dsp:spPr>
        <a:xfrm>
          <a:off x="775486" y="361270"/>
          <a:ext cx="2417067" cy="2417067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06D3C-5C69-F842-9C93-39FF3519D8E9}">
      <dsp:nvSpPr>
        <dsp:cNvPr id="0" name=""/>
        <dsp:cNvSpPr/>
      </dsp:nvSpPr>
      <dsp:spPr>
        <a:xfrm>
          <a:off x="775486" y="361270"/>
          <a:ext cx="2417067" cy="2417067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53CC7-2914-7245-A13F-20603A15F2FC}">
      <dsp:nvSpPr>
        <dsp:cNvPr id="0" name=""/>
        <dsp:cNvSpPr/>
      </dsp:nvSpPr>
      <dsp:spPr>
        <a:xfrm>
          <a:off x="775486" y="361270"/>
          <a:ext cx="2417067" cy="2417067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5EBA7-6294-C44D-A084-97F20EB528E5}">
      <dsp:nvSpPr>
        <dsp:cNvPr id="0" name=""/>
        <dsp:cNvSpPr/>
      </dsp:nvSpPr>
      <dsp:spPr>
        <a:xfrm>
          <a:off x="1427951" y="1013736"/>
          <a:ext cx="1112136" cy="11121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Проект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/>
            <a:t>ШкИБ</a:t>
          </a:r>
          <a:endParaRPr lang="ru-RU" sz="1900" kern="1200" dirty="0"/>
        </a:p>
      </dsp:txBody>
      <dsp:txXfrm>
        <a:off x="1590820" y="1176605"/>
        <a:ext cx="786398" cy="786398"/>
      </dsp:txXfrm>
    </dsp:sp>
    <dsp:sp modelId="{DC4DFEC1-DB4F-D24C-8125-F448D5C63644}">
      <dsp:nvSpPr>
        <dsp:cNvPr id="0" name=""/>
        <dsp:cNvSpPr/>
      </dsp:nvSpPr>
      <dsp:spPr>
        <a:xfrm>
          <a:off x="1594772" y="48"/>
          <a:ext cx="778495" cy="7784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Школьники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Идеи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Голоса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Презентация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реализация</a:t>
          </a:r>
        </a:p>
      </dsp:txBody>
      <dsp:txXfrm>
        <a:off x="1708780" y="114056"/>
        <a:ext cx="550479" cy="550479"/>
      </dsp:txXfrm>
    </dsp:sp>
    <dsp:sp modelId="{3BC35F99-5FEA-314A-B85C-46A095871FA5}">
      <dsp:nvSpPr>
        <dsp:cNvPr id="0" name=""/>
        <dsp:cNvSpPr/>
      </dsp:nvSpPr>
      <dsp:spPr>
        <a:xfrm>
          <a:off x="2775280" y="1180556"/>
          <a:ext cx="778495" cy="7784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Педагоги: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Ответственный за проект школы (1)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Кураторы проектов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менеджмент</a:t>
          </a:r>
        </a:p>
      </dsp:txBody>
      <dsp:txXfrm>
        <a:off x="2889288" y="1294564"/>
        <a:ext cx="550479" cy="550479"/>
      </dsp:txXfrm>
    </dsp:sp>
    <dsp:sp modelId="{64DF9D65-E055-5B4B-B3A6-7D829DE739A0}">
      <dsp:nvSpPr>
        <dsp:cNvPr id="0" name=""/>
        <dsp:cNvSpPr/>
      </dsp:nvSpPr>
      <dsp:spPr>
        <a:xfrm>
          <a:off x="1594772" y="2361064"/>
          <a:ext cx="778495" cy="7784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Администрация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Контроль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медиация</a:t>
          </a:r>
        </a:p>
      </dsp:txBody>
      <dsp:txXfrm>
        <a:off x="1708780" y="2475072"/>
        <a:ext cx="550479" cy="550479"/>
      </dsp:txXfrm>
    </dsp:sp>
    <dsp:sp modelId="{B675DB46-EE6C-7D4B-B38A-7A6C21BBF056}">
      <dsp:nvSpPr>
        <dsp:cNvPr id="0" name=""/>
        <dsp:cNvSpPr/>
      </dsp:nvSpPr>
      <dsp:spPr>
        <a:xfrm>
          <a:off x="414264" y="1180556"/>
          <a:ext cx="778495" cy="7784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Бухгалтерия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заявка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Бюджет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>
              <a:solidFill>
                <a:schemeClr val="tx1"/>
              </a:solidFill>
            </a:rPr>
            <a:t>отчет</a:t>
          </a:r>
        </a:p>
      </dsp:txBody>
      <dsp:txXfrm>
        <a:off x="528272" y="1294564"/>
        <a:ext cx="550479" cy="550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01929-425A-614D-8724-03C5C1537FEA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7020F-BA94-B246-AE1A-6432C1AC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33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7020F-BA94-B246-AE1A-6432C1ACC2E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733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4636e5160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54636e5160_0_10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Февраль - июль 2023 года</a:t>
            </a:r>
          </a:p>
          <a:p>
            <a:pPr marL="457200" marR="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и утверждение Положения о конкурсе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“Мой город. Школьники”.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Информирование школ города о проекте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проведение установочной сессии.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общего перечня школ-участниц Проекта.</a:t>
            </a:r>
            <a:endParaRPr lang="ru-RU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Составление календарного графика реализации Проекта.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консультационного пункта.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ормирование и утверждение Экспертной комиссии.  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Сбор заявок от школ.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представленных заявок </a:t>
            </a:r>
            <a:r>
              <a:rPr lang="ru-RU" sz="1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соответствие Положению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проведение голосования.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Информационное сопровождение Проекта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(спец. раздел на сайте </a:t>
            </a:r>
            <a:r>
              <a:rPr lang="en-US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fingram39.ru,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создание </a:t>
            </a:r>
            <a:r>
              <a:rPr lang="ru-RU" sz="105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телеграм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-канала для оперативной связи).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Заключение соглашений.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 за реализацией 50 проектов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школах города.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50 проектов.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Рост интереса школьников к вопросам инициативного бюджетирования, финансовой грамотности.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Вовлечение школьного сообщества в принятие бюджетных решений.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Подготовка аналитического и финансового отчета по проекту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ru-RU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g254636e5160_0_10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998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7020F-BA94-B246-AE1A-6432C1ACC2E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287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7020F-BA94-B246-AE1A-6432C1ACC2E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89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7020F-BA94-B246-AE1A-6432C1ACC2E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69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7020F-BA94-B246-AE1A-6432C1ACC2E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75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4636e5160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54636e5160_0_10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Февраль - июль 2023 года</a:t>
            </a:r>
          </a:p>
          <a:p>
            <a:pPr marL="457200" marR="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и утверждение Положения о конкурсе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“Мой город. Школьники”.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Информирование школ города о проекте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проведение установочной сессии.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общего перечня школ-участниц Проекта.</a:t>
            </a:r>
            <a:endParaRPr lang="ru-RU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Составление календарного графика реализации Проекта.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консультационного пункта.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ормирование и утверждение Экспертной комиссии.  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Сбор заявок от школ.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представленных заявок </a:t>
            </a:r>
            <a:r>
              <a:rPr lang="ru-RU" sz="1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соответствие Положению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проведение голосования.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Информационное сопровождение Проекта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(спец. раздел на сайте </a:t>
            </a:r>
            <a:r>
              <a:rPr lang="en-US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fingram39.ru,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создание </a:t>
            </a:r>
            <a:r>
              <a:rPr lang="ru-RU" sz="105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телеграм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-канала для оперативной связи).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Заключение соглашений.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 за реализацией 50 проектов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школах города.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50 проектов.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Рост интереса школьников к вопросам инициативного бюджетирования, финансовой грамотности.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Вовлечение школьного сообщества в принятие бюджетных решений.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Подготовка аналитического и финансового отчета по проекту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ru-RU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g254636e5160_0_10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6058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4636e5160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54636e5160_0_10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Февраль - июль 2023 года</a:t>
            </a:r>
          </a:p>
          <a:p>
            <a:pPr marL="457200" marR="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и утверждение Положения о конкурсе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“Мой город. Школьники”.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Информирование школ города о проекте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проведение установочной сессии.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общего перечня школ-участниц Проекта.</a:t>
            </a:r>
            <a:endParaRPr lang="ru-RU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Составление календарного графика реализации Проекта.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консультационного пункта.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ормирование и утверждение Экспертной комиссии.  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Сбор заявок от школ.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представленных заявок </a:t>
            </a:r>
            <a:r>
              <a:rPr lang="ru-RU" sz="1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соответствие Положению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проведение голосования.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Информационное сопровождение Проекта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(спец. раздел на сайте </a:t>
            </a:r>
            <a:r>
              <a:rPr lang="en-US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fingram39.ru,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создание </a:t>
            </a:r>
            <a:r>
              <a:rPr lang="ru-RU" sz="105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телеграм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-канала для оперативной связи).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Заключение соглашений.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 за реализацией 50 проектов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школах города.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50 проектов.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Рост интереса школьников к вопросам инициативного бюджетирования, финансовой грамотности.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Вовлечение школьного сообщества в принятие бюджетных решений.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Подготовка аналитического и финансового отчета по проекту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ru-RU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g254636e5160_0_10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3051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4636e5160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54636e5160_0_10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Февраль - июль 2023 года</a:t>
            </a:r>
          </a:p>
          <a:p>
            <a:pPr marL="457200" marR="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и утверждение Положения о конкурсе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“Мой город. Школьники”.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Информирование школ города о проекте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проведение установочной сессии.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общего перечня школ-участниц Проекта.</a:t>
            </a:r>
            <a:endParaRPr lang="ru-RU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Составление календарного графика реализации Проекта.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консультационного пункта.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ормирование и утверждение Экспертной комиссии.  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Сбор заявок от школ.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представленных заявок </a:t>
            </a:r>
            <a:r>
              <a:rPr lang="ru-RU" sz="1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соответствие Положению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проведение голосования.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Информационное сопровождение Проекта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(спец. раздел на сайте </a:t>
            </a:r>
            <a:r>
              <a:rPr lang="en-US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fingram39.ru,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создание </a:t>
            </a:r>
            <a:r>
              <a:rPr lang="ru-RU" sz="105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телеграм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-канала для оперативной связи).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Заключение соглашений.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 за реализацией 50 проектов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школах города.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50 проектов.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Рост интереса школьников к вопросам инициативного бюджетирования, финансовой грамотности.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Вовлечение школьного сообщества в принятие бюджетных решений.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Подготовка аналитического и финансового отчета по проекту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ru-RU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g254636e5160_0_10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2357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4636e5160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54636e5160_0_10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Февраль - июль 2023 года</a:t>
            </a:r>
          </a:p>
          <a:p>
            <a:pPr marL="457200" marR="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и утверждение Положения о конкурсе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“Мой город. Школьники”.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Информирование школ города о проекте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проведение установочной сессии.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общего перечня школ-участниц Проекта.</a:t>
            </a:r>
            <a:endParaRPr lang="ru-RU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Составление календарного графика реализации Проекта.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консультационного пункта.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ормирование и утверждение Экспертной комиссии.  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Сбор заявок от школ.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представленных заявок </a:t>
            </a:r>
            <a:r>
              <a:rPr lang="ru-RU" sz="1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соответствие Положению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проведение голосования.</a:t>
            </a:r>
          </a:p>
          <a:p>
            <a:pPr marL="45720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Информационное сопровождение Проекта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(спец. раздел на сайте </a:t>
            </a:r>
            <a:r>
              <a:rPr lang="en-US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fingram39.ru, 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создание </a:t>
            </a:r>
            <a:r>
              <a:rPr lang="ru-RU" sz="105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телеграм</a:t>
            </a:r>
            <a:r>
              <a:rPr lang="ru-RU" sz="105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-канала для оперативной связи).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Заключение соглашений.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 за реализацией 50 проектов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школах города.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Открытие 50 проектов. 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Рост интереса школьников к вопросам инициативного бюджетирования, финансовой грамотности.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Вовлечение школьного сообщества в принятие бюджетных решений.</a:t>
            </a:r>
          </a:p>
          <a:p>
            <a:pPr marL="457200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Подготовка аналитического и финансового отчета по проекту </a:t>
            </a:r>
            <a:r>
              <a:rPr lang="ru-RU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ШкИБ</a:t>
            </a:r>
            <a:r>
              <a:rPr lang="ru-RU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ru-RU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g254636e5160_0_10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650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11D29E-4103-2D43-A64D-E4FF3828A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DD2B466-EC3F-B14C-A73D-49546C5D9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B6F008A-B4D5-8445-AE51-DA6621C3A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1BBA8CD-6B07-9947-BC87-44F5B3B08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ED9530-F261-E24A-B3A9-53B581BF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33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5473F6-7DF5-9D44-89A0-4B2921D0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B2C7EE6-69F4-E644-890F-379A4B3B6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72F7FCA-578D-8040-8F95-B0537009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0F8E91-72D3-F04F-BC83-437FA829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E8067F-CD2A-9E4E-9400-14ECA90A2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9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F29B4B2-D877-ED41-B587-130E6ABBDB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26284CE-62FA-B149-AB72-F7A72BDA4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762E5D-B4FE-0A43-B619-993A3DB8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930BCEB-4BC7-154B-9112-295D7B3D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ECB4FB-2848-144E-A2D2-F75F6307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6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106C10-7B01-FF47-9F14-57A3CC8C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FD10E3E-AD6F-0747-8BA9-9558771B5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12AA99-4180-0A40-9809-7804477C1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CEE913-6456-C645-AD40-68678E714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3D562A-2912-CC48-B090-901570FA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8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3CB78D-E53F-294B-8971-CDE38964C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1782023-BFB9-844F-AB6B-3FE79CCDD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5A82F0C-D347-B949-B087-9A09C4EA0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DA834B0-C53C-7F49-A6E3-39D3B5AC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60F97A-8EF3-B943-BF1C-594269E6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22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BB174B-60BF-DA47-B19B-6A29930F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403CC46-2B8D-F84F-B810-18A3D37AB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5E3A43F-834F-5449-9683-89786C1F2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2667B01-5608-FC46-8B0B-66798C02C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AD81B31-FBEB-C04B-901E-B9B84C09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44F0811-F18B-0048-A71A-F953221E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06F854-B814-5D46-ADE9-A67B3DF12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BA8F5E6-5FBC-874F-82E3-26B17365B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AE6AC11-55B1-9445-ADBE-5965FB227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E0EDCFB-7DA4-794A-8F04-6DEBE18C2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9CA77B3-7383-5B47-92CE-F87AF8BE5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F96F4D1-4D53-4843-BFF0-1BA46F1A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3AED9AE-94EA-D644-A0E5-49608BE0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8BCFB48-A6CA-9A43-9169-A5D9255A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33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7D073F-86FC-B449-8252-124EEE9E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6D8E9E7-2D56-194B-A7BF-6794AC941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50881FF-94FC-824C-90A9-71BDC91D0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471BC8A-991E-B249-B6A5-C4C7397A9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73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EC0ECF6-DE01-FB49-9E24-980D9F13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127AC9B-278E-384E-9E72-C1FC96AFB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0F73ADD-4813-CD4D-8675-325C6BD1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24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0B6BC5-05AA-B141-AC1E-0AB5C6C4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243E4D-2F5C-A243-AD32-1EAF4FEB6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801553F-90B9-0C40-BE3B-327A3655B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CA3404-7F17-494E-A6A6-E7EC98F13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095F6B3-6BE9-E74B-8B04-AFB6EA2D1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2992689-6DA7-394F-87B8-3C73FCFD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22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E92B92-ED74-F145-9EB0-5D9547D6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F863712-C955-984A-BFED-4F965D5EB5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029E5F5-0CAE-4340-AD19-4B7226D75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3DC88A0-64C5-4C4D-A6D1-785D1CD1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0175C24-AE79-C94D-8412-D8319C643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D059441-560C-9349-9191-F17F6029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0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642987-BE19-F04B-A7C2-0588E94EB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E66AA1-BCC1-9143-BEFF-09FF3CE23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CD41672-51D6-7440-BDD1-90B35C08D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03465-59E6-D548-A280-255DC93966A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99F70AA-D4BB-EE46-B3E5-B05C683C3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008C513-797E-B848-B55A-A16A2D36E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20B8D-848D-034A-B928-DA5C88D68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67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https://www.fingram39.ru/about/rcf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ngram39.ru/about/rcf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ngram39.ru/about/rcf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1.pn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microsoft.com/office/2007/relationships/diagramDrawing" Target="../diagrams/drawing1.xml"/><Relationship Id="rId5" Type="http://schemas.openxmlformats.org/officeDocument/2006/relationships/image" Target="../media/image12.png"/><Relationship Id="rId10" Type="http://schemas.openxmlformats.org/officeDocument/2006/relationships/diagramColors" Target="../diagrams/colors1.xml"/><Relationship Id="rId4" Type="http://schemas.openxmlformats.org/officeDocument/2006/relationships/hyperlink" Target="https://www.fingram39.ru/about/rcfg/" TargetMode="External"/><Relationship Id="rId9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ngram39.ru/about/rcf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CC8F2A2-6541-CA48-ABD0-3FDFBC86D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940837"/>
            <a:ext cx="11505275" cy="156604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2CAC8C"/>
              </a:gs>
              <a:gs pos="83000">
                <a:schemeClr val="bg1">
                  <a:lumMod val="95000"/>
                </a:schemeClr>
              </a:gs>
              <a:gs pos="100000">
                <a:srgbClr val="24886E"/>
              </a:gs>
            </a:gsLst>
            <a:lin ang="5400000" scaled="1"/>
          </a:gradFill>
        </p:spPr>
        <p:txBody>
          <a:bodyPr lIns="540000">
            <a:normAutofit/>
          </a:bodyPr>
          <a:lstStyle/>
          <a:p>
            <a:pPr algn="l"/>
            <a:endParaRPr lang="ru-RU" sz="1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  <a:cs typeface="Tahoma" panose="020B0604030504040204" pitchFamily="34" charset="0"/>
            </a:endParaRPr>
          </a:p>
          <a:p>
            <a:pPr algn="l"/>
            <a:r>
              <a:rPr lang="ru-RU" sz="3900" b="1" dirty="0">
                <a:solidFill>
                  <a:schemeClr val="accent6">
                    <a:lumMod val="50000"/>
                  </a:schemeClr>
                </a:solidFill>
                <a:latin typeface="Roboto Condensed Light" pitchFamily="2" charset="0"/>
                <a:ea typeface="Roboto Condensed Light" pitchFamily="2" charset="0"/>
                <a:cs typeface="Tahoma" panose="020B0604030504040204" pitchFamily="34" charset="0"/>
              </a:rPr>
              <a:t>Школьное инициативное бюджетирование 2024: минимизация ошибок и рисков </a:t>
            </a:r>
          </a:p>
          <a:p>
            <a:pPr algn="l"/>
            <a:endParaRPr lang="ru-RU" sz="7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  <a:cs typeface="Tahoma" panose="020B0604030504040204" pitchFamily="34" charset="0"/>
            </a:endParaRPr>
          </a:p>
          <a:p>
            <a:endParaRPr lang="ru-RU" sz="3200" dirty="0">
              <a:latin typeface="Roboto Condensed Light" pitchFamily="2" charset="0"/>
              <a:ea typeface="Roboto Condensed Light" pitchFamily="2" charset="0"/>
              <a:cs typeface="Tahom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7271968-6A1B-A249-A470-991899EB8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1309" y="260519"/>
            <a:ext cx="2709561" cy="869486"/>
          </a:xfrm>
          <a:prstGeom prst="rect">
            <a:avLst/>
          </a:prstGeom>
          <a:effectLst>
            <a:glow rad="127000">
              <a:srgbClr val="ABDAE5"/>
            </a:glo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DBB446-B875-FF47-89F1-45AFC0BE6EE7}"/>
              </a:ext>
            </a:extLst>
          </p:cNvPr>
          <p:cNvSpPr txBox="1"/>
          <p:nvPr/>
        </p:nvSpPr>
        <p:spPr>
          <a:xfrm>
            <a:off x="293653" y="1548755"/>
            <a:ext cx="768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Картинка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579C7-8AFB-FC47-865A-2EBE2A7A30E7}"/>
              </a:ext>
            </a:extLst>
          </p:cNvPr>
          <p:cNvSpPr txBox="1"/>
          <p:nvPr/>
        </p:nvSpPr>
        <p:spPr>
          <a:xfrm>
            <a:off x="293652" y="4250330"/>
            <a:ext cx="1121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Прасолова Ю.А., </a:t>
            </a:r>
            <a:r>
              <a:rPr lang="ru-RU" b="1" dirty="0" err="1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к.п.н</a:t>
            </a:r>
            <a:r>
              <a:rPr lang="ru-RU" b="1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., ведущий научный консультант Регионального центра финансовой грамотности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0A79953-AB39-C4E2-BC33-DA6EDA63BF60}"/>
              </a:ext>
            </a:extLst>
          </p:cNvPr>
          <p:cNvSpPr txBox="1"/>
          <p:nvPr/>
        </p:nvSpPr>
        <p:spPr>
          <a:xfrm>
            <a:off x="5023163" y="1899784"/>
            <a:ext cx="6252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« Мой город. Школьники.»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FDD709B-354A-3669-C5D4-8A8E0C762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30" y="177542"/>
            <a:ext cx="4485450" cy="407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65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636e5160_0_108"/>
          <p:cNvSpPr txBox="1"/>
          <p:nvPr/>
        </p:nvSpPr>
        <p:spPr>
          <a:xfrm>
            <a:off x="1169469" y="78223"/>
            <a:ext cx="10567200" cy="948000"/>
          </a:xfrm>
          <a:prstGeom prst="rect">
            <a:avLst/>
          </a:prstGeom>
          <a:solidFill>
            <a:srgbClr val="2CAC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Риск-аналитика проекта</a:t>
            </a:r>
            <a:endParaRPr sz="3200" dirty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97" name="Google Shape;97;g254636e5160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497" y="78221"/>
            <a:ext cx="926096" cy="9481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254636e5160_0_108"/>
          <p:cNvSpPr txBox="1"/>
          <p:nvPr/>
        </p:nvSpPr>
        <p:spPr>
          <a:xfrm>
            <a:off x="984738" y="4192172"/>
            <a:ext cx="18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54636e5160_0_108"/>
          <p:cNvSpPr txBox="1"/>
          <p:nvPr/>
        </p:nvSpPr>
        <p:spPr>
          <a:xfrm>
            <a:off x="7277254" y="7903044"/>
            <a:ext cx="6099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реализацию идей школьных команд в рамках проекта «Мой город. Школьники» в бюджете Калининграда предусмотрено 15 млн. рублей. Оператором проекта выступает </a:t>
            </a:r>
            <a:r>
              <a:rPr lang="ru-RU" sz="1800" u="sng">
                <a:solidFill>
                  <a:srgbClr val="16A085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Региональный центр финансовой грамотности</a:t>
            </a: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g254636e5160_0_108"/>
          <p:cNvSpPr txBox="1"/>
          <p:nvPr/>
        </p:nvSpPr>
        <p:spPr>
          <a:xfrm>
            <a:off x="258679" y="8004308"/>
            <a:ext cx="60999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Командам учащихся школ Калининграда до конца учебного года необходимо подготовить предложения, направленные на улучшение их учебных заведений или прилегающей территории. Главное условие проекта - деньги должны работать на благо всей школы, а решение о его реализации должно быть принято на общешкольном голосовании.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8333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муниципальный конкурс от школы можно направить три предложения, лидирующие по итогам голосования среди учеников. Каждое учебное заведение, участвующее в проекте, получит финансирование до 300 тысяч рублей на реализацию одной идеи учеников. Еще шесть проектов, которые будут реализованы в образовательных организациях города до конца года, отберут делегаты из числа школьников и члены экспертной комиссии.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g254636e5160_0_108"/>
          <p:cNvSpPr txBox="1"/>
          <p:nvPr/>
        </p:nvSpPr>
        <p:spPr>
          <a:xfrm>
            <a:off x="788111" y="1020348"/>
            <a:ext cx="8142000" cy="130005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100" b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54636e5160_0_108"/>
          <p:cNvSpPr txBox="1"/>
          <p:nvPr/>
        </p:nvSpPr>
        <p:spPr>
          <a:xfrm>
            <a:off x="3001879" y="-1507952"/>
            <a:ext cx="6713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конкурсе проектов школьного инициативного бюджетирования «Мой город. Школьники» </a:t>
            </a:r>
            <a:endParaRPr sz="32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FA15319-D1FB-BE05-C6A0-6DB8620C4D8D}"/>
              </a:ext>
            </a:extLst>
          </p:cNvPr>
          <p:cNvSpPr txBox="1"/>
          <p:nvPr/>
        </p:nvSpPr>
        <p:spPr>
          <a:xfrm>
            <a:off x="136351" y="1231268"/>
            <a:ext cx="5731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Что анализируем в первую очередь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9EB1B10-124B-BB22-1C05-68B36FAD2F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786" y="1648656"/>
            <a:ext cx="5194300" cy="48768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4279AE7-5255-BF60-FD1E-5C5F60C6B9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8219" y="1044966"/>
            <a:ext cx="5372542" cy="31510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0C84D94-B4FB-5740-D694-D7DC6C9C46E2}"/>
              </a:ext>
            </a:extLst>
          </p:cNvPr>
          <p:cNvSpPr txBox="1"/>
          <p:nvPr/>
        </p:nvSpPr>
        <p:spPr>
          <a:xfrm>
            <a:off x="7277254" y="4406900"/>
            <a:ext cx="42001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Анализ внутренних и внешних рисков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Анализ сильных сторон команды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Анализ возможностей</a:t>
            </a:r>
          </a:p>
        </p:txBody>
      </p:sp>
    </p:spTree>
    <p:extLst>
      <p:ext uri="{BB962C8B-B14F-4D97-AF65-F5344CB8AC3E}">
        <p14:creationId xmlns:p14="http://schemas.microsoft.com/office/powerpoint/2010/main" val="395290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636e5160_0_108"/>
          <p:cNvSpPr txBox="1"/>
          <p:nvPr/>
        </p:nvSpPr>
        <p:spPr>
          <a:xfrm>
            <a:off x="1169469" y="78223"/>
            <a:ext cx="10567200" cy="948000"/>
          </a:xfrm>
          <a:prstGeom prst="rect">
            <a:avLst/>
          </a:prstGeom>
          <a:solidFill>
            <a:srgbClr val="2CAC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Календарное планирование</a:t>
            </a:r>
            <a:endParaRPr sz="3200" dirty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97" name="Google Shape;97;g254636e5160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497" y="78221"/>
            <a:ext cx="926096" cy="9481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254636e5160_0_108"/>
          <p:cNvSpPr txBox="1"/>
          <p:nvPr/>
        </p:nvSpPr>
        <p:spPr>
          <a:xfrm>
            <a:off x="984738" y="4192172"/>
            <a:ext cx="18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54636e5160_0_108"/>
          <p:cNvSpPr txBox="1"/>
          <p:nvPr/>
        </p:nvSpPr>
        <p:spPr>
          <a:xfrm>
            <a:off x="7277254" y="7903044"/>
            <a:ext cx="6099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реализацию идей школьных команд в рамках проекта «Мой город. Школьники» в бюджете Калининграда предусмотрено 15 млн. рублей. Оператором проекта выступает </a:t>
            </a:r>
            <a:r>
              <a:rPr lang="ru-RU" sz="1800" u="sng">
                <a:solidFill>
                  <a:srgbClr val="16A085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Региональный центр финансовой грамотности</a:t>
            </a: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g254636e5160_0_108"/>
          <p:cNvSpPr txBox="1"/>
          <p:nvPr/>
        </p:nvSpPr>
        <p:spPr>
          <a:xfrm>
            <a:off x="258679" y="8004308"/>
            <a:ext cx="60999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Командам учащихся школ Калининграда до конца учебного года необходимо подготовить предложения, направленные на улучшение их учебных заведений или прилегающей территории. Главное условие проекта - деньги должны работать на благо всей школы, а решение о его реализации должно быть принято на общешкольном голосовании.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8333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муниципальный конкурс от школы можно направить три предложения, лидирующие по итогам голосования среди учеников. Каждое учебное заведение, участвующее в проекте, получит финансирование до 300 тысяч рублей на реализацию одной идеи учеников. Еще шесть проектов, которые будут реализованы в образовательных организациях города до конца года, отберут делегаты из числа школьников и члены экспертной комиссии.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g254636e5160_0_108"/>
          <p:cNvSpPr txBox="1"/>
          <p:nvPr/>
        </p:nvSpPr>
        <p:spPr>
          <a:xfrm>
            <a:off x="788111" y="1020348"/>
            <a:ext cx="8142000" cy="130005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100" b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54636e5160_0_108"/>
          <p:cNvSpPr txBox="1"/>
          <p:nvPr/>
        </p:nvSpPr>
        <p:spPr>
          <a:xfrm>
            <a:off x="3001879" y="-1507952"/>
            <a:ext cx="6713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конкурсе проектов школьного инициативного бюджетирования «Мой город. Школьники» </a:t>
            </a:r>
            <a:endParaRPr sz="32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xmlns="" id="{132DCED1-4562-4539-BBB4-0DCF1F113291}"/>
              </a:ext>
            </a:extLst>
          </p:cNvPr>
          <p:cNvGraphicFramePr>
            <a:graphicFrameLocks noGrp="1"/>
          </p:cNvGraphicFramePr>
          <p:nvPr/>
        </p:nvGraphicFramePr>
        <p:xfrm>
          <a:off x="1169469" y="1407081"/>
          <a:ext cx="105672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399">
                  <a:extLst>
                    <a:ext uri="{9D8B030D-6E8A-4147-A177-3AD203B41FA5}">
                      <a16:colId xmlns:a16="http://schemas.microsoft.com/office/drawing/2014/main" xmlns="" val="1898153812"/>
                    </a:ext>
                  </a:extLst>
                </a:gridCol>
                <a:gridCol w="3855401">
                  <a:extLst>
                    <a:ext uri="{9D8B030D-6E8A-4147-A177-3AD203B41FA5}">
                      <a16:colId xmlns:a16="http://schemas.microsoft.com/office/drawing/2014/main" xmlns="" val="3837668095"/>
                    </a:ext>
                  </a:extLst>
                </a:gridCol>
                <a:gridCol w="1509600">
                  <a:extLst>
                    <a:ext uri="{9D8B030D-6E8A-4147-A177-3AD203B41FA5}">
                      <a16:colId xmlns:a16="http://schemas.microsoft.com/office/drawing/2014/main" xmlns="" val="3912366278"/>
                    </a:ext>
                  </a:extLst>
                </a:gridCol>
                <a:gridCol w="1509600">
                  <a:extLst>
                    <a:ext uri="{9D8B030D-6E8A-4147-A177-3AD203B41FA5}">
                      <a16:colId xmlns:a16="http://schemas.microsoft.com/office/drawing/2014/main" xmlns="" val="1146963776"/>
                    </a:ext>
                  </a:extLst>
                </a:gridCol>
                <a:gridCol w="1509600">
                  <a:extLst>
                    <a:ext uri="{9D8B030D-6E8A-4147-A177-3AD203B41FA5}">
                      <a16:colId xmlns:a16="http://schemas.microsoft.com/office/drawing/2014/main" xmlns="" val="1405130393"/>
                    </a:ext>
                  </a:extLst>
                </a:gridCol>
                <a:gridCol w="1509600">
                  <a:extLst>
                    <a:ext uri="{9D8B030D-6E8A-4147-A177-3AD203B41FA5}">
                      <a16:colId xmlns:a16="http://schemas.microsoft.com/office/drawing/2014/main" xmlns="" val="3208681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№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дата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ответственные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Планируемый</a:t>
                      </a:r>
                    </a:p>
                    <a:p>
                      <a:r>
                        <a:rPr lang="ru-RU" dirty="0"/>
                        <a:t>результат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Реальный результат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184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Подготовительный этап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5200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297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7255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4035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Основной этап (реализация)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2515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2984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587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1348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0239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95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Заключительный этап (отчетность)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4095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3159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93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B67B-EA3E-7C46-8A60-C95DA0822B39}"/>
              </a:ext>
            </a:extLst>
          </p:cNvPr>
          <p:cNvSpPr txBox="1"/>
          <p:nvPr/>
        </p:nvSpPr>
        <p:spPr>
          <a:xfrm>
            <a:off x="1136591" y="78223"/>
            <a:ext cx="10567202" cy="948144"/>
          </a:xfrm>
          <a:prstGeom prst="rect">
            <a:avLst/>
          </a:prstGeom>
          <a:pattFill prst="pct50">
            <a:fgClr>
              <a:srgbClr val="2CAC8C"/>
            </a:fgClr>
            <a:bgClr>
              <a:schemeClr val="bg1"/>
            </a:bgClr>
          </a:pattFill>
        </p:spPr>
        <p:txBody>
          <a:bodyPr wrap="square" rtlCol="0" anchor="ctr">
            <a:noAutofit/>
          </a:bodyPr>
          <a:lstStyle/>
          <a:p>
            <a:pPr algn="ctr"/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Миссия и роль администрации школы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140C21D6-23CF-7845-8DB3-9B19F2038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302735"/>
              </p:ext>
            </p:extLst>
          </p:nvPr>
        </p:nvGraphicFramePr>
        <p:xfrm>
          <a:off x="133241" y="1026367"/>
          <a:ext cx="5640950" cy="1829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0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827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774">
                <a:tc>
                  <a:txBody>
                    <a:bodyPr/>
                    <a:lstStyle/>
                    <a:p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Создание условий для активной проектной деятельности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Мотивация и поддержка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570271969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AFB85BD-767F-D948-99FB-FB98B043E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" y="78221"/>
            <a:ext cx="926096" cy="948146"/>
          </a:xfrm>
          <a:prstGeom prst="rect">
            <a:avLst/>
          </a:prstGeom>
          <a:effectLst>
            <a:glow rad="101600">
              <a:srgbClr val="2CAC8C">
                <a:alpha val="40000"/>
              </a:srgbClr>
            </a:glow>
          </a:effec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28BF4781-3E19-9999-5C3A-BE95F54ED0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368318"/>
              </p:ext>
            </p:extLst>
          </p:nvPr>
        </p:nvGraphicFramePr>
        <p:xfrm>
          <a:off x="133241" y="2767095"/>
          <a:ext cx="5640950" cy="1585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0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827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774">
                <a:tc>
                  <a:txBody>
                    <a:bodyPr/>
                    <a:lstStyle/>
                    <a:p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Нормативно-правовое обеспечение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Координация деятельности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570271969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858CE1B6-DE7D-112D-7001-7DA9F3F78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512796"/>
              </p:ext>
            </p:extLst>
          </p:nvPr>
        </p:nvGraphicFramePr>
        <p:xfrm>
          <a:off x="133241" y="4507823"/>
          <a:ext cx="5640950" cy="178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0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827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774">
                <a:tc>
                  <a:txBody>
                    <a:bodyPr/>
                    <a:lstStyle/>
                    <a:p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Содействие в организации технической экспертизы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Оформление Заявки. Отчетность. 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5702719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81FD338-3473-07E2-255D-A7C416A2EAD2}"/>
              </a:ext>
            </a:extLst>
          </p:cNvPr>
          <p:cNvSpPr txBox="1"/>
          <p:nvPr/>
        </p:nvSpPr>
        <p:spPr>
          <a:xfrm>
            <a:off x="6825022" y="1342733"/>
            <a:ext cx="487877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/>
              <a:t>Не забываем об ответственности Директора ОУ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A10850D-E5B8-2540-9D36-EA4F60E457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9292" y="1847818"/>
            <a:ext cx="4550229" cy="455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B67B-EA3E-7C46-8A60-C95DA0822B39}"/>
              </a:ext>
            </a:extLst>
          </p:cNvPr>
          <p:cNvSpPr txBox="1"/>
          <p:nvPr/>
        </p:nvSpPr>
        <p:spPr>
          <a:xfrm>
            <a:off x="1136591" y="78223"/>
            <a:ext cx="10567202" cy="948144"/>
          </a:xfrm>
          <a:prstGeom prst="rect">
            <a:avLst/>
          </a:prstGeom>
          <a:pattFill prst="pct50">
            <a:fgClr>
              <a:srgbClr val="2CAC8C"/>
            </a:fgClr>
            <a:bgClr>
              <a:schemeClr val="bg1"/>
            </a:bgClr>
          </a:pattFill>
        </p:spPr>
        <p:txBody>
          <a:bodyPr wrap="square" rtlCol="0" anchor="ctr">
            <a:no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Задачи финансово-экономического блока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AFB85BD-767F-D948-99FB-FB98B043E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" y="78221"/>
            <a:ext cx="926096" cy="948146"/>
          </a:xfrm>
          <a:prstGeom prst="rect">
            <a:avLst/>
          </a:prstGeom>
          <a:effectLst>
            <a:glow rad="101600">
              <a:srgbClr val="2CAC8C">
                <a:alpha val="40000"/>
              </a:srgbClr>
            </a:glow>
          </a:effec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296F30BB-B0DF-83D0-8F99-7771DFA3D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898834"/>
              </p:ext>
            </p:extLst>
          </p:nvPr>
        </p:nvGraphicFramePr>
        <p:xfrm>
          <a:off x="195582" y="1026367"/>
          <a:ext cx="6630506" cy="227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52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5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827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774">
                <a:tc>
                  <a:txBody>
                    <a:bodyPr/>
                    <a:lstStyle/>
                    <a:p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Консультации по бюджету на стадии проектных идей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Помощь проектным командам в оформлении бюджетной части проектов для общей Заявки ОУ по Проекту </a:t>
                      </a:r>
                      <a:r>
                        <a:rPr lang="ru-RU" sz="1600" i="1" kern="1200" dirty="0" err="1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ШкИБ</a:t>
                      </a:r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570271969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D9BCB57D-BFE3-FCB0-BE64-2C8D934EA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72382"/>
              </p:ext>
            </p:extLst>
          </p:nvPr>
        </p:nvGraphicFramePr>
        <p:xfrm>
          <a:off x="195582" y="3303935"/>
          <a:ext cx="6630506" cy="252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52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5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827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774">
                <a:tc>
                  <a:txBody>
                    <a:bodyPr/>
                    <a:lstStyle/>
                    <a:p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Участие в совещаниях при Директоре по реализации Проекта </a:t>
                      </a:r>
                      <a:r>
                        <a:rPr lang="ru-RU" sz="1600" i="1" dirty="0" err="1">
                          <a:latin typeface="Roboto Condensed" pitchFamily="2" charset="0"/>
                          <a:ea typeface="Roboto Condensed" pitchFamily="2" charset="0"/>
                        </a:rPr>
                        <a:t>ШкИБ</a:t>
                      </a:r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Ответственность за бюджетную составляющую итоговой отчетности ОУ по Проекту </a:t>
                      </a:r>
                      <a:r>
                        <a:rPr lang="ru-RU" sz="1600" i="1" kern="1200" dirty="0" err="1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ШкИБ</a:t>
                      </a:r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570271969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21413EB-1285-5F72-7458-7D1C6A4674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7838" y="1371600"/>
            <a:ext cx="4573419" cy="386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7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B67B-EA3E-7C46-8A60-C95DA0822B39}"/>
              </a:ext>
            </a:extLst>
          </p:cNvPr>
          <p:cNvSpPr txBox="1"/>
          <p:nvPr/>
        </p:nvSpPr>
        <p:spPr>
          <a:xfrm>
            <a:off x="1136591" y="78223"/>
            <a:ext cx="10567202" cy="948144"/>
          </a:xfrm>
          <a:prstGeom prst="rect">
            <a:avLst/>
          </a:prstGeom>
          <a:pattFill prst="pct50">
            <a:fgClr>
              <a:srgbClr val="2CAC8C"/>
            </a:fgClr>
            <a:bgClr>
              <a:schemeClr val="bg1"/>
            </a:bgClr>
          </a:pattFill>
        </p:spPr>
        <p:txBody>
          <a:bodyPr wrap="square" rtlCol="0" anchor="ctr">
            <a:no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Роли педагогов – участников проектной команды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AFB85BD-767F-D948-99FB-FB98B043E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" y="78221"/>
            <a:ext cx="926096" cy="948146"/>
          </a:xfrm>
          <a:prstGeom prst="rect">
            <a:avLst/>
          </a:prstGeom>
          <a:effectLst>
            <a:glow rad="101600">
              <a:srgbClr val="2CAC8C">
                <a:alpha val="40000"/>
              </a:srgbClr>
            </a:glow>
          </a:effec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296F30BB-B0DF-83D0-8F99-7771DFA3D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48722"/>
              </p:ext>
            </p:extLst>
          </p:nvPr>
        </p:nvGraphicFramePr>
        <p:xfrm>
          <a:off x="195582" y="1026367"/>
          <a:ext cx="6401162" cy="447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5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5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827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774">
                <a:tc>
                  <a:txBody>
                    <a:bodyPr/>
                    <a:lstStyle/>
                    <a:p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Ответственное лицо Проекта: куратор проектной деятельности по </a:t>
                      </a:r>
                      <a:r>
                        <a:rPr lang="ru-RU" sz="1600" i="1" dirty="0" err="1">
                          <a:latin typeface="Roboto Condensed" pitchFamily="2" charset="0"/>
                          <a:ea typeface="Roboto Condensed" pitchFamily="2" charset="0"/>
                        </a:rPr>
                        <a:t>ШкИБ</a:t>
                      </a:r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 в ОУ, контактное лицо с оператором Проекта, главный менеджер, связующее звено между администрацией и кураторами проектов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Педагоги-кураторы: педагог, сопровождающий деятельность команды школьников по каждому проекту (от стадии формирования проектной команды до итоговой отчетности)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570271969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0FFC230-CEE5-C34C-3EB2-E441A0CCAB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3173" y="1845345"/>
            <a:ext cx="5200517" cy="349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2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B67B-EA3E-7C46-8A60-C95DA0822B39}"/>
              </a:ext>
            </a:extLst>
          </p:cNvPr>
          <p:cNvSpPr txBox="1"/>
          <p:nvPr/>
        </p:nvSpPr>
        <p:spPr>
          <a:xfrm>
            <a:off x="1136591" y="78223"/>
            <a:ext cx="10567202" cy="948144"/>
          </a:xfrm>
          <a:prstGeom prst="rect">
            <a:avLst/>
          </a:prstGeom>
          <a:pattFill prst="pct50">
            <a:fgClr>
              <a:srgbClr val="2CAC8C"/>
            </a:fgClr>
            <a:bgClr>
              <a:schemeClr val="bg1"/>
            </a:bgClr>
          </a:pattFill>
        </p:spPr>
        <p:txBody>
          <a:bodyPr wrap="square" rtlCol="0" anchor="ctr">
            <a:no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Роли и задачи школьников – участников проектной команды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AFB85BD-767F-D948-99FB-FB98B043E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" y="78221"/>
            <a:ext cx="926096" cy="948146"/>
          </a:xfrm>
          <a:prstGeom prst="rect">
            <a:avLst/>
          </a:prstGeom>
          <a:effectLst>
            <a:glow rad="101600">
              <a:srgbClr val="2CAC8C">
                <a:alpha val="40000"/>
              </a:srgbClr>
            </a:glow>
          </a:effec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296F30BB-B0DF-83D0-8F99-7771DFA3D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247463"/>
              </p:ext>
            </p:extLst>
          </p:nvPr>
        </p:nvGraphicFramePr>
        <p:xfrm>
          <a:off x="195582" y="1026367"/>
          <a:ext cx="6401162" cy="398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5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5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827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774">
                <a:tc>
                  <a:txBody>
                    <a:bodyPr/>
                    <a:lstStyle/>
                    <a:p>
                      <a:r>
                        <a:rPr lang="ru-RU" sz="1600" i="1" dirty="0">
                          <a:latin typeface="Roboto Condensed" pitchFamily="2" charset="0"/>
                          <a:ea typeface="Roboto Condensed" pitchFamily="2" charset="0"/>
                        </a:rPr>
                        <a:t>Поиск и оформление проектной идеи, анкетирование и опросы, популяризация проекта своей команды,  организация голосования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latin typeface="Roboto Condensed" pitchFamily="2" charset="0"/>
                        <a:ea typeface="Roboto Condensed" pitchFamily="2" charset="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5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>
                          <a:solidFill>
                            <a:schemeClr val="dk1"/>
                          </a:solidFill>
                          <a:latin typeface="Roboto Condensed" pitchFamily="2" charset="0"/>
                          <a:ea typeface="Roboto Condensed" pitchFamily="2" charset="0"/>
                          <a:cs typeface="+mn-cs"/>
                        </a:rPr>
                        <a:t>Презентация проекта команды, участие в оформительских, подготовительных работах к началу реализации проекта, помощь в реализации проекта, разъяснительная работа по бережному отношению к результатам проекта и др. 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i="1" kern="1200" dirty="0">
                        <a:solidFill>
                          <a:schemeClr val="dk1"/>
                        </a:solidFill>
                        <a:latin typeface="Roboto Condensed" pitchFamily="2" charset="0"/>
                        <a:ea typeface="Roboto Condensed" pitchFamily="2" charset="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2CAC8C">
                            <a:tint val="66000"/>
                            <a:satMod val="160000"/>
                          </a:srgbClr>
                        </a:gs>
                        <a:gs pos="50000">
                          <a:srgbClr val="2CAC8C">
                            <a:tint val="44500"/>
                            <a:satMod val="160000"/>
                          </a:srgbClr>
                        </a:gs>
                        <a:gs pos="100000">
                          <a:srgbClr val="2CAC8C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570271969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397F83C-229D-F12F-B492-95BB70B12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3429" y="1375440"/>
            <a:ext cx="4830364" cy="246133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933B2F8-1822-B2A1-C9F1-64C5AF356D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250" y="4953000"/>
            <a:ext cx="1296954" cy="113483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56FBE0FC-D555-7904-008C-C43B892F81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0772" y="4944835"/>
            <a:ext cx="1778000" cy="1143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7635C5F0-69EE-A20E-93D3-A0E5F3024B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7444" y="4953000"/>
            <a:ext cx="20193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2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B67B-EA3E-7C46-8A60-C95DA0822B39}"/>
              </a:ext>
            </a:extLst>
          </p:cNvPr>
          <p:cNvSpPr txBox="1"/>
          <p:nvPr/>
        </p:nvSpPr>
        <p:spPr>
          <a:xfrm>
            <a:off x="1136591" y="78223"/>
            <a:ext cx="10567202" cy="948144"/>
          </a:xfrm>
          <a:prstGeom prst="rect">
            <a:avLst/>
          </a:prstGeom>
          <a:pattFill prst="pct50">
            <a:fgClr>
              <a:srgbClr val="2CAC8C"/>
            </a:fgClr>
            <a:bgClr>
              <a:schemeClr val="bg1"/>
            </a:bgClr>
          </a:pattFill>
        </p:spPr>
        <p:txBody>
          <a:bodyPr wrap="square" rtlCol="0" anchor="ctr">
            <a:no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Пошаговое проектирование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AFB85BD-767F-D948-99FB-FB98B043E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" y="78221"/>
            <a:ext cx="926096" cy="948146"/>
          </a:xfrm>
          <a:prstGeom prst="rect">
            <a:avLst/>
          </a:prstGeom>
          <a:effectLst>
            <a:glow rad="101600">
              <a:srgbClr val="2CAC8C">
                <a:alpha val="40000"/>
              </a:srgbClr>
            </a:glow>
          </a:effec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D7E7235F-CD2F-37EE-976E-EC40282813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591" y="1392606"/>
            <a:ext cx="4485450" cy="40727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A0DA513-DB7D-06A2-CFC0-7D47C71B0ADA}"/>
              </a:ext>
            </a:extLst>
          </p:cNvPr>
          <p:cNvSpPr txBox="1"/>
          <p:nvPr/>
        </p:nvSpPr>
        <p:spPr>
          <a:xfrm>
            <a:off x="6261100" y="1371600"/>
            <a:ext cx="5514651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/>
              <a:t>Необходимое:</a:t>
            </a:r>
            <a:r>
              <a:rPr lang="ru-RU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Основные положения конкурса, изучение </a:t>
            </a:r>
          </a:p>
          <a:p>
            <a:r>
              <a:rPr lang="ru-RU" dirty="0"/>
              <a:t>документации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Информирование школьного сообщества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Мотивация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Формирование команд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Командное проектирование под руководством</a:t>
            </a:r>
          </a:p>
          <a:p>
            <a:r>
              <a:rPr lang="ru-RU" dirty="0"/>
              <a:t>куратора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Календарный план проекта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Консультации с администрацией и финансовым </a:t>
            </a:r>
          </a:p>
          <a:p>
            <a:r>
              <a:rPr lang="ru-RU" dirty="0"/>
              <a:t>блоком.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Оформление презентации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Презентация в школе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Голосование за 5 лучших проектов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Отбор 2-х проектов для представления на Конкурс.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14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636e5160_0_108"/>
          <p:cNvSpPr txBox="1"/>
          <p:nvPr/>
        </p:nvSpPr>
        <p:spPr>
          <a:xfrm>
            <a:off x="1169469" y="78223"/>
            <a:ext cx="10567200" cy="948000"/>
          </a:xfrm>
          <a:prstGeom prst="rect">
            <a:avLst/>
          </a:prstGeom>
          <a:solidFill>
            <a:srgbClr val="2CAC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97" name="Google Shape;97;g254636e5160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497" y="78221"/>
            <a:ext cx="926096" cy="9481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254636e5160_0_108"/>
          <p:cNvSpPr txBox="1"/>
          <p:nvPr/>
        </p:nvSpPr>
        <p:spPr>
          <a:xfrm>
            <a:off x="984738" y="4192172"/>
            <a:ext cx="18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54636e5160_0_108"/>
          <p:cNvSpPr txBox="1"/>
          <p:nvPr/>
        </p:nvSpPr>
        <p:spPr>
          <a:xfrm>
            <a:off x="7277254" y="7903044"/>
            <a:ext cx="6099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реализацию идей школьных команд в рамках проекта «Мой город. Школьники» в бюджете Калининграда предусмотрено 15 млн. рублей. Оператором проекта выступает </a:t>
            </a:r>
            <a:r>
              <a:rPr lang="ru-RU" sz="1800" u="sng">
                <a:solidFill>
                  <a:srgbClr val="16A085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Региональный центр финансовой грамотности</a:t>
            </a: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g254636e5160_0_108"/>
          <p:cNvSpPr txBox="1"/>
          <p:nvPr/>
        </p:nvSpPr>
        <p:spPr>
          <a:xfrm>
            <a:off x="258679" y="8004308"/>
            <a:ext cx="60999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Командам учащихся школ Калининграда до конца учебного года необходимо подготовить предложения, направленные на улучшение их учебных заведений или прилегающей территории. Главное условие проекта - деньги должны работать на благо всей школы, а решение о его реализации должно быть принято на общешкольном голосовании.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8333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муниципальный конкурс от школы можно направить три предложения, лидирующие по итогам голосования среди учеников. Каждое учебное заведение, участвующее в проекте, получит финансирование до 300 тысяч рублей на реализацию одной идеи учеников. Еще шесть проектов, которые будут реализованы в образовательных организациях города до конца года, отберут делегаты из числа школьников и члены экспертной комиссии.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g254636e5160_0_108"/>
          <p:cNvSpPr txBox="1"/>
          <p:nvPr/>
        </p:nvSpPr>
        <p:spPr>
          <a:xfrm>
            <a:off x="788111" y="1020348"/>
            <a:ext cx="8142000" cy="130005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100" b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54636e5160_0_108"/>
          <p:cNvSpPr txBox="1"/>
          <p:nvPr/>
        </p:nvSpPr>
        <p:spPr>
          <a:xfrm>
            <a:off x="3001879" y="-1507952"/>
            <a:ext cx="6713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конкурсе проектов школьного инициативного бюджетирования «Мой город. Школьники» </a:t>
            </a:r>
            <a:endParaRPr sz="32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03" name="Google Shape;103;g254636e5160_0_108"/>
          <p:cNvSpPr/>
          <p:nvPr/>
        </p:nvSpPr>
        <p:spPr>
          <a:xfrm>
            <a:off x="1706169" y="352123"/>
            <a:ext cx="1003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1800" dirty="0">
                <a:solidFill>
                  <a:schemeClr val="bg1"/>
                </a:solidFill>
                <a:latin typeface="+mj-lt"/>
                <a:ea typeface="Roboto Thin"/>
                <a:cs typeface="Roboto Thin"/>
                <a:sym typeface="Roboto Thin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+mj-lt"/>
                <a:ea typeface="Roboto Thin"/>
                <a:cs typeface="Roboto Thin"/>
                <a:sym typeface="Roboto Thin"/>
              </a:rPr>
              <a:t>Реализация проекта во времени</a:t>
            </a:r>
            <a:endParaRPr sz="2400" b="1" dirty="0">
              <a:solidFill>
                <a:schemeClr val="bg1"/>
              </a:solidFill>
              <a:latin typeface="+mj-lt"/>
              <a:ea typeface="Roboto Thin"/>
              <a:cs typeface="Roboto Thin"/>
              <a:sym typeface="Roboto Thin"/>
            </a:endParaRPr>
          </a:p>
        </p:txBody>
      </p:sp>
      <p:sp>
        <p:nvSpPr>
          <p:cNvPr id="105" name="Google Shape;105;g254636e5160_0_108"/>
          <p:cNvSpPr/>
          <p:nvPr/>
        </p:nvSpPr>
        <p:spPr>
          <a:xfrm>
            <a:off x="311786" y="5759910"/>
            <a:ext cx="11628172" cy="910976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rgbClr val="2CAC8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0FADC7-35B2-054D-B24F-77B4CB63E67E}"/>
              </a:ext>
            </a:extLst>
          </p:cNvPr>
          <p:cNvSpPr/>
          <p:nvPr/>
        </p:nvSpPr>
        <p:spPr>
          <a:xfrm>
            <a:off x="528697" y="5631656"/>
            <a:ext cx="11225331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Times New Roman"/>
                <a:cs typeface="Times New Roman"/>
                <a:sym typeface="Times New Roman"/>
              </a:rPr>
              <a:t>Цель Проекта: конкретна, реализуема, проверяема, достижима, презентабельна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Стрелка вправо 13">
            <a:extLst>
              <a:ext uri="{FF2B5EF4-FFF2-40B4-BE49-F238E27FC236}">
                <a16:creationId xmlns:a16="http://schemas.microsoft.com/office/drawing/2014/main" xmlns="" id="{83B47991-6DC3-994F-8AE4-E0A94478D96E}"/>
              </a:ext>
            </a:extLst>
          </p:cNvPr>
          <p:cNvSpPr/>
          <p:nvPr/>
        </p:nvSpPr>
        <p:spPr>
          <a:xfrm>
            <a:off x="108497" y="2918350"/>
            <a:ext cx="11681279" cy="2336838"/>
          </a:xfrm>
          <a:prstGeom prst="rightArrow">
            <a:avLst/>
          </a:prstGeom>
          <a:solidFill>
            <a:srgbClr val="C2E5E0"/>
          </a:solidFill>
          <a:ln>
            <a:solidFill>
              <a:srgbClr val="2BAC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F266972-FA92-9C43-AC01-00043BABE7A5}"/>
              </a:ext>
            </a:extLst>
          </p:cNvPr>
          <p:cNvSpPr/>
          <p:nvPr/>
        </p:nvSpPr>
        <p:spPr>
          <a:xfrm>
            <a:off x="3348465" y="1420319"/>
            <a:ext cx="5735866" cy="610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Bef>
                <a:spcPts val="1000"/>
              </a:spcBef>
            </a:pPr>
            <a:r>
              <a:rPr lang="ru-RU" sz="3200" b="1" u="sng" dirty="0">
                <a:solidFill>
                  <a:schemeClr val="accent6">
                    <a:lumMod val="75000"/>
                  </a:schemeClr>
                </a:solidFill>
                <a:latin typeface="+mn-lt"/>
                <a:ea typeface="Times New Roman"/>
                <a:cs typeface="Times New Roman"/>
                <a:sym typeface="Times New Roman"/>
              </a:rPr>
              <a:t>Логика группового проекта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FF5CE7B7-B7BF-5E41-B89A-FE3D2E3C466C}"/>
              </a:ext>
            </a:extLst>
          </p:cNvPr>
          <p:cNvSpPr/>
          <p:nvPr/>
        </p:nvSpPr>
        <p:spPr>
          <a:xfrm>
            <a:off x="333317" y="3301116"/>
            <a:ext cx="1658743" cy="1644957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ПрПрП</a:t>
            </a:r>
            <a:endParaRPr lang="ru-RU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AD3D50E2-AF96-CC4C-AD3C-3B62BEB54C6B}"/>
              </a:ext>
            </a:extLst>
          </p:cNvPr>
          <p:cNvSpPr/>
          <p:nvPr/>
        </p:nvSpPr>
        <p:spPr>
          <a:xfrm>
            <a:off x="2298550" y="3325988"/>
            <a:ext cx="1759499" cy="1632559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0EE3AFB8-3A6C-5744-9DF9-B8ED04F288DF}"/>
              </a:ext>
            </a:extLst>
          </p:cNvPr>
          <p:cNvSpPr/>
          <p:nvPr/>
        </p:nvSpPr>
        <p:spPr>
          <a:xfrm>
            <a:off x="4362038" y="3355943"/>
            <a:ext cx="1710155" cy="1601569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4EF70728-421C-C642-802D-AE6AE52633E5}"/>
              </a:ext>
            </a:extLst>
          </p:cNvPr>
          <p:cNvSpPr/>
          <p:nvPr/>
        </p:nvSpPr>
        <p:spPr>
          <a:xfrm>
            <a:off x="6314314" y="3331740"/>
            <a:ext cx="1667875" cy="16257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4AA99592-815F-8B46-A7C5-CB292FC041D0}"/>
              </a:ext>
            </a:extLst>
          </p:cNvPr>
          <p:cNvSpPr/>
          <p:nvPr/>
        </p:nvSpPr>
        <p:spPr>
          <a:xfrm>
            <a:off x="8250394" y="3314068"/>
            <a:ext cx="1667875" cy="1656396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70B2BD4-3243-894D-928F-0394888D4411}"/>
              </a:ext>
            </a:extLst>
          </p:cNvPr>
          <p:cNvSpPr txBox="1"/>
          <p:nvPr/>
        </p:nvSpPr>
        <p:spPr>
          <a:xfrm>
            <a:off x="2785011" y="4449467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1FFF3C9-6B6A-B547-A781-9C7030BFA44D}"/>
              </a:ext>
            </a:extLst>
          </p:cNvPr>
          <p:cNvSpPr txBox="1"/>
          <p:nvPr/>
        </p:nvSpPr>
        <p:spPr>
          <a:xfrm>
            <a:off x="771618" y="4471810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352E42D-972A-8948-9334-FD136E4D1449}"/>
              </a:ext>
            </a:extLst>
          </p:cNvPr>
          <p:cNvSpPr txBox="1"/>
          <p:nvPr/>
        </p:nvSpPr>
        <p:spPr>
          <a:xfrm>
            <a:off x="4905658" y="4491886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39BBDC3-9455-DA43-8E9E-94A78D36694F}"/>
              </a:ext>
            </a:extLst>
          </p:cNvPr>
          <p:cNvSpPr txBox="1"/>
          <p:nvPr/>
        </p:nvSpPr>
        <p:spPr>
          <a:xfrm>
            <a:off x="6780977" y="4511962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CD812EC-E323-314C-8ACB-99A11572C1E7}"/>
              </a:ext>
            </a:extLst>
          </p:cNvPr>
          <p:cNvSpPr txBox="1"/>
          <p:nvPr/>
        </p:nvSpPr>
        <p:spPr>
          <a:xfrm>
            <a:off x="8690973" y="4496248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6646425-9DA8-A69C-BB89-B348C207B03A}"/>
              </a:ext>
            </a:extLst>
          </p:cNvPr>
          <p:cNvSpPr txBox="1"/>
          <p:nvPr/>
        </p:nvSpPr>
        <p:spPr>
          <a:xfrm>
            <a:off x="2558555" y="3825159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Команда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82A71C1-E357-0216-DEA5-5DF0770F199E}"/>
              </a:ext>
            </a:extLst>
          </p:cNvPr>
          <p:cNvSpPr txBox="1"/>
          <p:nvPr/>
        </p:nvSpPr>
        <p:spPr>
          <a:xfrm>
            <a:off x="571545" y="3880625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Идея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02E131C-FF44-110E-50AF-2FCE564ED30E}"/>
              </a:ext>
            </a:extLst>
          </p:cNvPr>
          <p:cNvSpPr txBox="1"/>
          <p:nvPr/>
        </p:nvSpPr>
        <p:spPr>
          <a:xfrm>
            <a:off x="4408196" y="3733146"/>
            <a:ext cx="17331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Цель, </a:t>
            </a:r>
          </a:p>
          <a:p>
            <a:r>
              <a:rPr lang="ru-RU" dirty="0"/>
              <a:t> способы решения</a:t>
            </a:r>
          </a:p>
          <a:p>
            <a:r>
              <a:rPr lang="ru-RU" dirty="0"/>
              <a:t> и ресурсы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B5AF7DC-21A1-C0A5-2064-EAD1239D7F3A}"/>
              </a:ext>
            </a:extLst>
          </p:cNvPr>
          <p:cNvSpPr txBox="1"/>
          <p:nvPr/>
        </p:nvSpPr>
        <p:spPr>
          <a:xfrm>
            <a:off x="6446173" y="3784480"/>
            <a:ext cx="14622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Планирование,</a:t>
            </a:r>
          </a:p>
          <a:p>
            <a:r>
              <a:rPr lang="ru-RU" dirty="0"/>
              <a:t>Бюджет</a:t>
            </a:r>
          </a:p>
          <a:p>
            <a:r>
              <a:rPr lang="ru-RU" dirty="0"/>
              <a:t>риски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5CF7620-AE52-5372-6664-F615C13E474B}"/>
              </a:ext>
            </a:extLst>
          </p:cNvPr>
          <p:cNvSpPr txBox="1"/>
          <p:nvPr/>
        </p:nvSpPr>
        <p:spPr>
          <a:xfrm>
            <a:off x="8397628" y="3801224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Реализация,</a:t>
            </a:r>
          </a:p>
          <a:p>
            <a:r>
              <a:rPr lang="ru-RU" dirty="0"/>
              <a:t>контроль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505A16C-6025-B364-E896-1C8C40ABF068}"/>
              </a:ext>
            </a:extLst>
          </p:cNvPr>
          <p:cNvSpPr txBox="1"/>
          <p:nvPr/>
        </p:nvSpPr>
        <p:spPr>
          <a:xfrm>
            <a:off x="10186474" y="3969705"/>
            <a:ext cx="133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Презентация</a:t>
            </a:r>
          </a:p>
        </p:txBody>
      </p:sp>
    </p:spTree>
    <p:extLst>
      <p:ext uri="{BB962C8B-B14F-4D97-AF65-F5344CB8AC3E}">
        <p14:creationId xmlns:p14="http://schemas.microsoft.com/office/powerpoint/2010/main" val="37181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636e5160_0_108"/>
          <p:cNvSpPr txBox="1"/>
          <p:nvPr/>
        </p:nvSpPr>
        <p:spPr>
          <a:xfrm>
            <a:off x="1169469" y="78223"/>
            <a:ext cx="10567200" cy="9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Команда группового проекта и командные роли</a:t>
            </a:r>
            <a:endParaRPr sz="3200" dirty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97" name="Google Shape;97;g254636e5160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497" y="78221"/>
            <a:ext cx="926096" cy="9481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254636e5160_0_108"/>
          <p:cNvSpPr txBox="1"/>
          <p:nvPr/>
        </p:nvSpPr>
        <p:spPr>
          <a:xfrm>
            <a:off x="984738" y="4192172"/>
            <a:ext cx="18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54636e5160_0_108"/>
          <p:cNvSpPr txBox="1"/>
          <p:nvPr/>
        </p:nvSpPr>
        <p:spPr>
          <a:xfrm>
            <a:off x="7277254" y="7903044"/>
            <a:ext cx="6099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реализацию идей школьных команд в рамках проекта «Мой город. Школьники» в бюджете Калининграда предусмотрено 15 млн. рублей. Оператором проекта выступает </a:t>
            </a:r>
            <a:r>
              <a:rPr lang="ru-RU" sz="1800" u="sng">
                <a:solidFill>
                  <a:srgbClr val="16A085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Региональный центр финансовой грамотности</a:t>
            </a: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g254636e5160_0_108"/>
          <p:cNvSpPr txBox="1"/>
          <p:nvPr/>
        </p:nvSpPr>
        <p:spPr>
          <a:xfrm>
            <a:off x="258679" y="8004308"/>
            <a:ext cx="60999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Командам учащихся школ Калининграда до конца учебного года необходимо подготовить предложения, направленные на улучшение их учебных заведений или прилегающей территории. Главное условие проекта - деньги должны работать на благо всей школы, а решение о его реализации должно быть принято на общешкольном голосовании.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8333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муниципальный конкурс от школы можно направить три предложения, лидирующие по итогам голосования среди учеников. Каждое учебное заведение, участвующее в проекте, получит финансирование до 300 тысяч рублей на реализацию одной идеи учеников. Еще шесть проектов, которые будут реализованы в образовательных организациях города до конца года, отберут делегаты из числа школьников и члены экспертной комиссии.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g254636e5160_0_108"/>
          <p:cNvSpPr txBox="1"/>
          <p:nvPr/>
        </p:nvSpPr>
        <p:spPr>
          <a:xfrm>
            <a:off x="788111" y="1020348"/>
            <a:ext cx="8142000" cy="130005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100" b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54636e5160_0_108"/>
          <p:cNvSpPr txBox="1"/>
          <p:nvPr/>
        </p:nvSpPr>
        <p:spPr>
          <a:xfrm>
            <a:off x="3001879" y="-1507952"/>
            <a:ext cx="6713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конкурсе проектов школьного инициативного бюджетирования «Мой город. Школьники» </a:t>
            </a:r>
            <a:endParaRPr sz="32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364585F-3EB7-9490-E0DB-8D4616AF7B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9016" y="1092410"/>
            <a:ext cx="3559126" cy="233658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02B1276-0E30-A8DC-F97B-5FAC968533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1813" y="3600463"/>
            <a:ext cx="4262511" cy="17646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9A53463-C7E3-A934-F249-16A28508C2EC}"/>
              </a:ext>
            </a:extLst>
          </p:cNvPr>
          <p:cNvSpPr txBox="1"/>
          <p:nvPr/>
        </p:nvSpPr>
        <p:spPr>
          <a:xfrm>
            <a:off x="1169469" y="1175579"/>
            <a:ext cx="280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Модель командных ролей </a:t>
            </a:r>
          </a:p>
          <a:p>
            <a:pPr algn="ctr"/>
            <a:r>
              <a:rPr lang="ru-RU" dirty="0"/>
              <a:t>В проекте </a:t>
            </a:r>
            <a:r>
              <a:rPr lang="ru-RU" dirty="0" err="1"/>
              <a:t>ШкИБ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25F4CBD-66A4-C6DF-3D35-23E7E9460084}"/>
              </a:ext>
            </a:extLst>
          </p:cNvPr>
          <p:cNvSpPr txBox="1"/>
          <p:nvPr/>
        </p:nvSpPr>
        <p:spPr>
          <a:xfrm>
            <a:off x="9632362" y="1211649"/>
            <a:ext cx="2133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Упрощенный вариант</a:t>
            </a:r>
          </a:p>
          <a:p>
            <a:pPr algn="ctr"/>
            <a:r>
              <a:rPr lang="ru-RU" b="1" dirty="0"/>
              <a:t>Команды проекта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27BE9DD-AEC8-B56A-9B6E-14870087BA52}"/>
              </a:ext>
            </a:extLst>
          </p:cNvPr>
          <p:cNvSpPr txBox="1"/>
          <p:nvPr/>
        </p:nvSpPr>
        <p:spPr>
          <a:xfrm>
            <a:off x="9117821" y="1698799"/>
            <a:ext cx="307860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Руководитель/контролер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Менеджер/снабженец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Генератор идей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Бухгалтер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IT</a:t>
            </a:r>
            <a:r>
              <a:rPr lang="ru-RU" sz="1600" dirty="0"/>
              <a:t> – специалист/пресс-служба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Исполнители/привлеченные</a:t>
            </a:r>
          </a:p>
          <a:p>
            <a:r>
              <a:rPr lang="ru-RU" sz="1600" dirty="0"/>
              <a:t>      специалисты, школьники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3E3BE05-9CBA-DCD5-E99A-1EB575C52AFE}"/>
              </a:ext>
            </a:extLst>
          </p:cNvPr>
          <p:cNvSpPr txBox="1"/>
          <p:nvPr/>
        </p:nvSpPr>
        <p:spPr>
          <a:xfrm>
            <a:off x="-87086" y="5988674"/>
            <a:ext cx="1282607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Команда проекта</a:t>
            </a:r>
            <a:r>
              <a:rPr lang="ru-RU" sz="1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 – временная организационная структура, объединяющая отдельных специалистов, группы и/или организации, привлеченные</a:t>
            </a:r>
          </a:p>
          <a:p>
            <a:r>
              <a:rPr lang="ru-RU" sz="1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к выполнению работ </a:t>
            </a:r>
            <a:r>
              <a:rPr lang="ru-RU" sz="1600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проекта</a:t>
            </a:r>
            <a:r>
              <a:rPr lang="ru-RU" sz="1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 и ответственные перед руководителем </a:t>
            </a:r>
            <a:r>
              <a:rPr lang="ru-RU" sz="1600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проекта</a:t>
            </a:r>
            <a:r>
              <a:rPr lang="ru-RU" sz="1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 за их выполнение. </a:t>
            </a:r>
            <a:r>
              <a:rPr lang="ru-RU" sz="1600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Команда проекта</a:t>
            </a:r>
            <a:r>
              <a:rPr lang="ru-RU" sz="1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 создается целевым образом</a:t>
            </a:r>
          </a:p>
          <a:p>
            <a:r>
              <a:rPr lang="ru-RU" sz="1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на период осуществления </a:t>
            </a:r>
            <a:r>
              <a:rPr lang="ru-RU" sz="1600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проекта</a:t>
            </a:r>
            <a:r>
              <a:rPr lang="ru-RU" sz="1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ru-RU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C98DAA5-F175-5E30-2BCF-45B824CEA21C}"/>
              </a:ext>
            </a:extLst>
          </p:cNvPr>
          <p:cNvSpPr txBox="1"/>
          <p:nvPr/>
        </p:nvSpPr>
        <p:spPr>
          <a:xfrm>
            <a:off x="9230954" y="3530409"/>
            <a:ext cx="27620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0" i="1" u="none" strike="noStrike" dirty="0">
                <a:solidFill>
                  <a:srgbClr val="000000"/>
                </a:solidFill>
                <a:effectLst/>
                <a:latin typeface="-apple-system"/>
              </a:rPr>
              <a:t>Проектная команда — </a:t>
            </a:r>
          </a:p>
          <a:p>
            <a:r>
              <a:rPr lang="ru-RU" sz="1600" b="0" i="1" u="none" strike="noStrike" dirty="0">
                <a:solidFill>
                  <a:srgbClr val="000000"/>
                </a:solidFill>
                <a:effectLst/>
                <a:latin typeface="-apple-system"/>
              </a:rPr>
              <a:t>это совокупность людей, имеющих различные компетенции,</a:t>
            </a:r>
          </a:p>
          <a:p>
            <a:r>
              <a:rPr lang="ru-RU" sz="1600" b="0" i="1" u="none" strike="noStrike" dirty="0">
                <a:solidFill>
                  <a:srgbClr val="000000"/>
                </a:solidFill>
                <a:effectLst/>
                <a:latin typeface="-apple-system"/>
              </a:rPr>
              <a:t> должности, опыт, знания и </a:t>
            </a:r>
          </a:p>
          <a:p>
            <a:r>
              <a:rPr lang="ru-RU" sz="1600" b="0" i="1" u="none" strike="noStrike" dirty="0">
                <a:solidFill>
                  <a:srgbClr val="000000"/>
                </a:solidFill>
                <a:effectLst/>
                <a:latin typeface="-apple-system"/>
              </a:rPr>
              <a:t> ответственность, и </a:t>
            </a:r>
          </a:p>
          <a:p>
            <a:r>
              <a:rPr lang="ru-RU" sz="1600" b="0" i="1" u="none" strike="noStrike" dirty="0">
                <a:solidFill>
                  <a:srgbClr val="000000"/>
                </a:solidFill>
                <a:effectLst/>
                <a:latin typeface="-apple-system"/>
              </a:rPr>
              <a:t>объединенных общей целью —</a:t>
            </a:r>
          </a:p>
          <a:p>
            <a:r>
              <a:rPr lang="ru-RU" sz="1600" b="0" i="1" u="none" strike="noStrike" dirty="0">
                <a:solidFill>
                  <a:srgbClr val="000000"/>
                </a:solidFill>
                <a:effectLst/>
                <a:latin typeface="-apple-system"/>
              </a:rPr>
              <a:t> успешным завершением проекта</a:t>
            </a:r>
            <a:endParaRPr lang="ru-RU" sz="1600" i="1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AD33FEE7-FA60-5682-A87E-0F777532FE62}"/>
              </a:ext>
            </a:extLst>
          </p:cNvPr>
          <p:cNvGraphicFramePr/>
          <p:nvPr/>
        </p:nvGraphicFramePr>
        <p:xfrm>
          <a:off x="198995" y="1937716"/>
          <a:ext cx="3968040" cy="3139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0406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636e5160_0_108"/>
          <p:cNvSpPr txBox="1"/>
          <p:nvPr/>
        </p:nvSpPr>
        <p:spPr>
          <a:xfrm>
            <a:off x="1169469" y="78223"/>
            <a:ext cx="10567200" cy="948000"/>
          </a:xfrm>
          <a:prstGeom prst="rect">
            <a:avLst/>
          </a:prstGeom>
          <a:solidFill>
            <a:srgbClr val="2CAC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97" name="Google Shape;97;g254636e5160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497" y="78221"/>
            <a:ext cx="926096" cy="9481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254636e5160_0_108"/>
          <p:cNvSpPr txBox="1"/>
          <p:nvPr/>
        </p:nvSpPr>
        <p:spPr>
          <a:xfrm>
            <a:off x="984738" y="4192172"/>
            <a:ext cx="18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54636e5160_0_108"/>
          <p:cNvSpPr txBox="1"/>
          <p:nvPr/>
        </p:nvSpPr>
        <p:spPr>
          <a:xfrm>
            <a:off x="7277254" y="7903044"/>
            <a:ext cx="6099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реализацию идей школьных команд в рамках проекта «Мой город. Школьники» в бюджете Калининграда предусмотрено 15 млн. рублей. Оператором проекта выступает </a:t>
            </a:r>
            <a:r>
              <a:rPr lang="ru-RU" sz="1800" u="sng">
                <a:solidFill>
                  <a:srgbClr val="16A085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Региональный центр финансовой грамотности</a:t>
            </a: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g254636e5160_0_108"/>
          <p:cNvSpPr txBox="1"/>
          <p:nvPr/>
        </p:nvSpPr>
        <p:spPr>
          <a:xfrm>
            <a:off x="258679" y="8004308"/>
            <a:ext cx="60999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Командам учащихся школ Калининграда до конца учебного года необходимо подготовить предложения, направленные на улучшение их учебных заведений или прилегающей территории. Главное условие проекта - деньги должны работать на благо всей школы, а решение о его реализации должно быть принято на общешкольном голосовании.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8333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На муниципальный конкурс от школы можно направить три предложения, лидирующие по итогам голосования среди учеников. Каждое учебное заведение, участвующее в проекте, получит финансирование до 300 тысяч рублей на реализацию одной идеи учеников. Еще шесть проектов, которые будут реализованы в образовательных организациях города до конца года, отберут делегаты из числа школьников и члены экспертной комиссии.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g254636e5160_0_108"/>
          <p:cNvSpPr txBox="1"/>
          <p:nvPr/>
        </p:nvSpPr>
        <p:spPr>
          <a:xfrm>
            <a:off x="774697" y="1301030"/>
            <a:ext cx="10733329" cy="130005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100" b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54636e5160_0_108"/>
          <p:cNvSpPr txBox="1"/>
          <p:nvPr/>
        </p:nvSpPr>
        <p:spPr>
          <a:xfrm>
            <a:off x="3001879" y="-1507952"/>
            <a:ext cx="6713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конкурсе проектов школьного инициативного бюджетирования «Мой город. Школьники» </a:t>
            </a:r>
            <a:endParaRPr sz="32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03" name="Google Shape;103;g254636e5160_0_108"/>
          <p:cNvSpPr/>
          <p:nvPr/>
        </p:nvSpPr>
        <p:spPr>
          <a:xfrm>
            <a:off x="1706169" y="352123"/>
            <a:ext cx="1003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1800" dirty="0">
                <a:solidFill>
                  <a:schemeClr val="bg1"/>
                </a:solidFill>
                <a:latin typeface="+mj-lt"/>
                <a:ea typeface="Roboto Thin"/>
                <a:cs typeface="Roboto Thin"/>
                <a:sym typeface="Roboto Thin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+mj-lt"/>
                <a:ea typeface="Roboto Thin"/>
                <a:cs typeface="Roboto Thin"/>
                <a:sym typeface="Roboto Thin"/>
              </a:rPr>
              <a:t>Идея и цель проекта</a:t>
            </a:r>
            <a:endParaRPr sz="2400" b="1" dirty="0">
              <a:solidFill>
                <a:schemeClr val="bg1"/>
              </a:solidFill>
              <a:latin typeface="+mj-lt"/>
              <a:ea typeface="Roboto Thin"/>
              <a:cs typeface="Roboto Thin"/>
              <a:sym typeface="Roboto Thin"/>
            </a:endParaRPr>
          </a:p>
        </p:txBody>
      </p:sp>
      <p:sp>
        <p:nvSpPr>
          <p:cNvPr id="105" name="Google Shape;105;g254636e5160_0_108"/>
          <p:cNvSpPr/>
          <p:nvPr/>
        </p:nvSpPr>
        <p:spPr>
          <a:xfrm>
            <a:off x="311786" y="5759910"/>
            <a:ext cx="11628172" cy="910976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rgbClr val="2CAC8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0FADC7-35B2-054D-B24F-77B4CB63E67E}"/>
              </a:ext>
            </a:extLst>
          </p:cNvPr>
          <p:cNvSpPr/>
          <p:nvPr/>
        </p:nvSpPr>
        <p:spPr>
          <a:xfrm>
            <a:off x="528697" y="5631656"/>
            <a:ext cx="11225331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Times New Roman"/>
                <a:cs typeface="Times New Roman"/>
                <a:sym typeface="Times New Roman"/>
              </a:rPr>
              <a:t>Цель Проекта: конкретна, реализуема, проверяема, достижима, презентабельна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Стрелка вправо 13">
            <a:extLst>
              <a:ext uri="{FF2B5EF4-FFF2-40B4-BE49-F238E27FC236}">
                <a16:creationId xmlns:a16="http://schemas.microsoft.com/office/drawing/2014/main" xmlns="" id="{83B47991-6DC3-994F-8AE4-E0A94478D96E}"/>
              </a:ext>
            </a:extLst>
          </p:cNvPr>
          <p:cNvSpPr/>
          <p:nvPr/>
        </p:nvSpPr>
        <p:spPr>
          <a:xfrm>
            <a:off x="130459" y="2246507"/>
            <a:ext cx="11681279" cy="2336838"/>
          </a:xfrm>
          <a:prstGeom prst="rightArrow">
            <a:avLst/>
          </a:prstGeom>
          <a:solidFill>
            <a:srgbClr val="C2E5E0"/>
          </a:solidFill>
          <a:ln>
            <a:solidFill>
              <a:srgbClr val="2BAC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FF5CE7B7-B7BF-5E41-B89A-FE3D2E3C466C}"/>
              </a:ext>
            </a:extLst>
          </p:cNvPr>
          <p:cNvSpPr/>
          <p:nvPr/>
        </p:nvSpPr>
        <p:spPr>
          <a:xfrm>
            <a:off x="308355" y="2850986"/>
            <a:ext cx="1658743" cy="1644957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ПрПрП</a:t>
            </a:r>
            <a:endParaRPr lang="ru-RU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AD3D50E2-AF96-CC4C-AD3C-3B62BEB54C6B}"/>
              </a:ext>
            </a:extLst>
          </p:cNvPr>
          <p:cNvSpPr/>
          <p:nvPr/>
        </p:nvSpPr>
        <p:spPr>
          <a:xfrm>
            <a:off x="2273731" y="2861977"/>
            <a:ext cx="1759499" cy="1632559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0EE3AFB8-3A6C-5744-9DF9-B8ED04F288DF}"/>
              </a:ext>
            </a:extLst>
          </p:cNvPr>
          <p:cNvSpPr/>
          <p:nvPr/>
        </p:nvSpPr>
        <p:spPr>
          <a:xfrm>
            <a:off x="4318694" y="2872679"/>
            <a:ext cx="1710155" cy="1601569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4EF70728-421C-C642-802D-AE6AE52633E5}"/>
              </a:ext>
            </a:extLst>
          </p:cNvPr>
          <p:cNvSpPr/>
          <p:nvPr/>
        </p:nvSpPr>
        <p:spPr>
          <a:xfrm>
            <a:off x="6314313" y="2866772"/>
            <a:ext cx="1667875" cy="16257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4AA99592-815F-8B46-A7C5-CB292FC041D0}"/>
              </a:ext>
            </a:extLst>
          </p:cNvPr>
          <p:cNvSpPr/>
          <p:nvPr/>
        </p:nvSpPr>
        <p:spPr>
          <a:xfrm>
            <a:off x="8236965" y="2866772"/>
            <a:ext cx="1667875" cy="1656396"/>
          </a:xfrm>
          <a:prstGeom prst="ellipse">
            <a:avLst/>
          </a:prstGeom>
          <a:solidFill>
            <a:schemeClr val="bg1"/>
          </a:solidFill>
          <a:ln w="57150">
            <a:solidFill>
              <a:srgbClr val="C2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70B2BD4-3243-894D-928F-0394888D4411}"/>
              </a:ext>
            </a:extLst>
          </p:cNvPr>
          <p:cNvSpPr txBox="1"/>
          <p:nvPr/>
        </p:nvSpPr>
        <p:spPr>
          <a:xfrm>
            <a:off x="2785011" y="4449467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1FFF3C9-6B6A-B547-A781-9C7030BFA44D}"/>
              </a:ext>
            </a:extLst>
          </p:cNvPr>
          <p:cNvSpPr txBox="1"/>
          <p:nvPr/>
        </p:nvSpPr>
        <p:spPr>
          <a:xfrm>
            <a:off x="771618" y="4471810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352E42D-972A-8948-9334-FD136E4D1449}"/>
              </a:ext>
            </a:extLst>
          </p:cNvPr>
          <p:cNvSpPr txBox="1"/>
          <p:nvPr/>
        </p:nvSpPr>
        <p:spPr>
          <a:xfrm>
            <a:off x="4905658" y="4491886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39BBDC3-9455-DA43-8E9E-94A78D36694F}"/>
              </a:ext>
            </a:extLst>
          </p:cNvPr>
          <p:cNvSpPr txBox="1"/>
          <p:nvPr/>
        </p:nvSpPr>
        <p:spPr>
          <a:xfrm>
            <a:off x="6780977" y="4511962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CD812EC-E323-314C-8ACB-99A11572C1E7}"/>
              </a:ext>
            </a:extLst>
          </p:cNvPr>
          <p:cNvSpPr txBox="1"/>
          <p:nvPr/>
        </p:nvSpPr>
        <p:spPr>
          <a:xfrm>
            <a:off x="8690973" y="4496248"/>
            <a:ext cx="107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2BAC8B"/>
                </a:solidFill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6646425-9DA8-A69C-BB89-B348C207B03A}"/>
              </a:ext>
            </a:extLst>
          </p:cNvPr>
          <p:cNvSpPr txBox="1"/>
          <p:nvPr/>
        </p:nvSpPr>
        <p:spPr>
          <a:xfrm>
            <a:off x="2616472" y="3357463"/>
            <a:ext cx="12057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Проблема: </a:t>
            </a:r>
          </a:p>
          <a:p>
            <a:r>
              <a:rPr lang="ru-RU" dirty="0"/>
              <a:t>что и зачем,</a:t>
            </a:r>
          </a:p>
          <a:p>
            <a:r>
              <a:rPr lang="ru-RU" dirty="0"/>
              <a:t>Конечный</a:t>
            </a:r>
          </a:p>
          <a:p>
            <a:r>
              <a:rPr lang="ru-RU" dirty="0"/>
              <a:t>продукт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82A71C1-E357-0216-DEA5-5DF0770F199E}"/>
              </a:ext>
            </a:extLst>
          </p:cNvPr>
          <p:cNvSpPr txBox="1"/>
          <p:nvPr/>
        </p:nvSpPr>
        <p:spPr>
          <a:xfrm>
            <a:off x="380262" y="3295245"/>
            <a:ext cx="15648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Мозговой штурм</a:t>
            </a:r>
          </a:p>
          <a:p>
            <a:r>
              <a:rPr lang="ru-RU" dirty="0"/>
              <a:t>Аналитика ТЗ</a:t>
            </a:r>
          </a:p>
          <a:p>
            <a:r>
              <a:rPr lang="ru-RU" dirty="0"/>
              <a:t>Поиск</a:t>
            </a:r>
          </a:p>
          <a:p>
            <a:r>
              <a:rPr lang="ru-RU" dirty="0"/>
              <a:t> информации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02E131C-FF44-110E-50AF-2FCE564ED30E}"/>
              </a:ext>
            </a:extLst>
          </p:cNvPr>
          <p:cNvSpPr txBox="1"/>
          <p:nvPr/>
        </p:nvSpPr>
        <p:spPr>
          <a:xfrm>
            <a:off x="4397323" y="3387755"/>
            <a:ext cx="160332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Анализ ресурсов</a:t>
            </a:r>
          </a:p>
          <a:p>
            <a:r>
              <a:rPr lang="ru-RU" dirty="0"/>
              <a:t>Анализ рисков</a:t>
            </a:r>
          </a:p>
          <a:p>
            <a:r>
              <a:rPr lang="ru-RU" dirty="0"/>
              <a:t>И возможностей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B5AF7DC-21A1-C0A5-2064-EAD1239D7F3A}"/>
              </a:ext>
            </a:extLst>
          </p:cNvPr>
          <p:cNvSpPr txBox="1"/>
          <p:nvPr/>
        </p:nvSpPr>
        <p:spPr>
          <a:xfrm>
            <a:off x="6418615" y="3418683"/>
            <a:ext cx="14125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Планирование</a:t>
            </a:r>
          </a:p>
          <a:p>
            <a:r>
              <a:rPr lang="ru-RU" dirty="0"/>
              <a:t> бюджета</a:t>
            </a:r>
          </a:p>
          <a:p>
            <a:r>
              <a:rPr lang="ru-RU" dirty="0"/>
              <a:t>План-график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5CF7620-AE52-5372-6664-F615C13E474B}"/>
              </a:ext>
            </a:extLst>
          </p:cNvPr>
          <p:cNvSpPr txBox="1"/>
          <p:nvPr/>
        </p:nvSpPr>
        <p:spPr>
          <a:xfrm>
            <a:off x="8443925" y="3402966"/>
            <a:ext cx="12410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Реализация,</a:t>
            </a:r>
          </a:p>
          <a:p>
            <a:r>
              <a:rPr lang="ru-RU" dirty="0"/>
              <a:t>Контроль</a:t>
            </a:r>
          </a:p>
          <a:p>
            <a:r>
              <a:rPr lang="ru-RU" dirty="0"/>
              <a:t>презентация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505A16C-6025-B364-E896-1C8C40ABF068}"/>
              </a:ext>
            </a:extLst>
          </p:cNvPr>
          <p:cNvSpPr txBox="1"/>
          <p:nvPr/>
        </p:nvSpPr>
        <p:spPr>
          <a:xfrm>
            <a:off x="9904840" y="328912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Конечный продукт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53EF2C6-9044-FD62-136E-E6F0A7569117}"/>
              </a:ext>
            </a:extLst>
          </p:cNvPr>
          <p:cNvSpPr txBox="1"/>
          <p:nvPr/>
        </p:nvSpPr>
        <p:spPr>
          <a:xfrm>
            <a:off x="1034593" y="1380986"/>
            <a:ext cx="11003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Идея проекта: инновационна, востребована, реалистична/реализуема</a:t>
            </a:r>
          </a:p>
        </p:txBody>
      </p:sp>
    </p:spTree>
    <p:extLst>
      <p:ext uri="{BB962C8B-B14F-4D97-AF65-F5344CB8AC3E}">
        <p14:creationId xmlns:p14="http://schemas.microsoft.com/office/powerpoint/2010/main" val="274236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1499</Words>
  <Application>Microsoft Office PowerPoint</Application>
  <PresentationFormat>Широкоэкранный</PresentationFormat>
  <Paragraphs>280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3" baseType="lpstr">
      <vt:lpstr>-apple-system</vt:lpstr>
      <vt:lpstr>Arial</vt:lpstr>
      <vt:lpstr>Calibri</vt:lpstr>
      <vt:lpstr>Calibri Light</vt:lpstr>
      <vt:lpstr>Google Sans</vt:lpstr>
      <vt:lpstr>Open Sans</vt:lpstr>
      <vt:lpstr>Roboto Condensed</vt:lpstr>
      <vt:lpstr>Roboto Condensed Light</vt:lpstr>
      <vt:lpstr>Roboto Thin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</dc:title>
  <dc:creator>anastasya.bobrova@gmail.com</dc:creator>
  <cp:lastModifiedBy>КостинаЕВ</cp:lastModifiedBy>
  <cp:revision>184</cp:revision>
  <cp:lastPrinted>2019-02-13T13:26:13Z</cp:lastPrinted>
  <dcterms:created xsi:type="dcterms:W3CDTF">2019-02-04T09:22:00Z</dcterms:created>
  <dcterms:modified xsi:type="dcterms:W3CDTF">2024-03-29T09:19:19Z</dcterms:modified>
</cp:coreProperties>
</file>